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370" r:id="rId2"/>
    <p:sldId id="371" r:id="rId3"/>
    <p:sldId id="352" r:id="rId4"/>
    <p:sldId id="321" r:id="rId5"/>
    <p:sldId id="353" r:id="rId6"/>
    <p:sldId id="376" r:id="rId7"/>
    <p:sldId id="375" r:id="rId8"/>
    <p:sldId id="328" r:id="rId9"/>
    <p:sldId id="374" r:id="rId10"/>
    <p:sldId id="351" r:id="rId11"/>
    <p:sldId id="378" r:id="rId12"/>
    <p:sldId id="379" r:id="rId13"/>
    <p:sldId id="380" r:id="rId14"/>
    <p:sldId id="381" r:id="rId15"/>
    <p:sldId id="382" r:id="rId16"/>
    <p:sldId id="383" r:id="rId17"/>
    <p:sldId id="384" r:id="rId18"/>
    <p:sldId id="366" r:id="rId19"/>
    <p:sldId id="377" r:id="rId20"/>
    <p:sldId id="372" r:id="rId21"/>
  </p:sldIdLst>
  <p:sldSz cx="9144000" cy="5143500" type="screen16x9"/>
  <p:notesSz cx="6858000" cy="9144000"/>
  <p:embeddedFontLst>
    <p:embeddedFont>
      <p:font typeface="나눔바른고딕" panose="020B0603020101020101" pitchFamily="50" charset="-127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나눔고딕 ExtraBold" panose="020D0904000000000000" pitchFamily="50" charset="-127"/>
      <p:bold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선영" initials="선영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9C3"/>
    <a:srgbClr val="403F43"/>
    <a:srgbClr val="FFE1FF"/>
    <a:srgbClr val="EE1E59"/>
    <a:srgbClr val="579187"/>
    <a:srgbClr val="BBD7D2"/>
    <a:srgbClr val="30DC96"/>
    <a:srgbClr val="FFFFCC"/>
    <a:srgbClr val="FFF6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87" autoAdjust="0"/>
    <p:restoredTop sz="83465" autoAdjust="0"/>
  </p:normalViewPr>
  <p:slideViewPr>
    <p:cSldViewPr>
      <p:cViewPr varScale="1">
        <p:scale>
          <a:sx n="68" d="100"/>
          <a:sy n="68" d="100"/>
        </p:scale>
        <p:origin x="58" y="30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A3B0A0-0210-486B-8AFD-5F58772BE05F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27EA60BA-38CF-4D9B-B7E4-8D88F73A24CE}">
      <dgm:prSet phldrT="[텍스트]"/>
      <dgm:spPr>
        <a:solidFill>
          <a:schemeClr val="tx2">
            <a:lumMod val="75000"/>
          </a:schemeClr>
        </a:solidFill>
      </dgm:spPr>
      <dgm:t>
        <a:bodyPr/>
        <a:lstStyle/>
        <a:p>
          <a:pPr latinLnBrk="1"/>
          <a:r>
            <a: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rPr>
            <a:t>RSSI Triangulation</a:t>
          </a:r>
          <a:endParaRPr lang="ko-KR" altLang="en-US" dirty="0">
            <a:latin typeface="나눔바른고딕 Light" panose="020B0603020101020101" pitchFamily="50" charset="-127"/>
            <a:ea typeface="나눔바른고딕 Light" panose="020B0603020101020101" pitchFamily="50" charset="-127"/>
          </a:endParaRPr>
        </a:p>
      </dgm:t>
    </dgm:pt>
    <dgm:pt modelId="{0A923E2E-3D94-430C-9433-53EDF0C2FD21}" type="parTrans" cxnId="{D83AEF2E-F553-4A68-A34D-F4F011E9463D}">
      <dgm:prSet/>
      <dgm:spPr/>
      <dgm:t>
        <a:bodyPr/>
        <a:lstStyle/>
        <a:p>
          <a:pPr latinLnBrk="1"/>
          <a:endParaRPr lang="ko-KR" altLang="en-US"/>
        </a:p>
      </dgm:t>
    </dgm:pt>
    <dgm:pt modelId="{B117D2D3-B3F5-4977-AD71-08F48CC1CBCB}" type="sibTrans" cxnId="{D83AEF2E-F553-4A68-A34D-F4F011E9463D}">
      <dgm:prSet/>
      <dgm:spPr/>
      <dgm:t>
        <a:bodyPr/>
        <a:lstStyle/>
        <a:p>
          <a:pPr latinLnBrk="1"/>
          <a:endParaRPr lang="ko-KR" altLang="en-US"/>
        </a:p>
      </dgm:t>
    </dgm:pt>
    <dgm:pt modelId="{CF750FBB-6145-4853-9500-8E9C141DFCDC}" type="pres">
      <dgm:prSet presAssocID="{23A3B0A0-0210-486B-8AFD-5F58772BE05F}" presName="Name0" presStyleCnt="0">
        <dgm:presLayoutVars>
          <dgm:dir/>
          <dgm:resizeHandles val="exact"/>
        </dgm:presLayoutVars>
      </dgm:prSet>
      <dgm:spPr/>
    </dgm:pt>
    <dgm:pt modelId="{09AE97BB-DCB5-41B0-8D0B-22522006E89B}" type="pres">
      <dgm:prSet presAssocID="{27EA60BA-38CF-4D9B-B7E4-8D88F73A24CE}" presName="composite" presStyleCnt="0"/>
      <dgm:spPr/>
    </dgm:pt>
    <dgm:pt modelId="{633CD759-7BD0-4A8A-B2FE-F5BA7305DF45}" type="pres">
      <dgm:prSet presAssocID="{27EA60BA-38CF-4D9B-B7E4-8D88F73A24CE}" presName="rect1" presStyleLbl="bgImgPlace1" presStyleIdx="0" presStyleCnt="1" custScaleX="12301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23560D3-C1E0-4921-9345-25AC3193E9DD}" type="pres">
      <dgm:prSet presAssocID="{27EA60BA-38CF-4D9B-B7E4-8D88F73A24CE}" presName="wedgeRectCallout1" presStyleLbl="node1" presStyleIdx="0" presStyleCnt="1">
        <dgm:presLayoutVars>
          <dgm:bulletEnabled val="1"/>
        </dgm:presLayoutVars>
      </dgm:prSet>
      <dgm:spPr/>
    </dgm:pt>
  </dgm:ptLst>
  <dgm:cxnLst>
    <dgm:cxn modelId="{D83AEF2E-F553-4A68-A34D-F4F011E9463D}" srcId="{23A3B0A0-0210-486B-8AFD-5F58772BE05F}" destId="{27EA60BA-38CF-4D9B-B7E4-8D88F73A24CE}" srcOrd="0" destOrd="0" parTransId="{0A923E2E-3D94-430C-9433-53EDF0C2FD21}" sibTransId="{B117D2D3-B3F5-4977-AD71-08F48CC1CBCB}"/>
    <dgm:cxn modelId="{BE4B0B3E-9D59-4F26-B987-DF6047268E26}" type="presOf" srcId="{23A3B0A0-0210-486B-8AFD-5F58772BE05F}" destId="{CF750FBB-6145-4853-9500-8E9C141DFCDC}" srcOrd="0" destOrd="0" presId="urn:microsoft.com/office/officeart/2008/layout/BendingPictureCaptionList"/>
    <dgm:cxn modelId="{25C67508-CF3E-4FB0-AD12-46B9B9406C38}" type="presOf" srcId="{27EA60BA-38CF-4D9B-B7E4-8D88F73A24CE}" destId="{E23560D3-C1E0-4921-9345-25AC3193E9DD}" srcOrd="0" destOrd="0" presId="urn:microsoft.com/office/officeart/2008/layout/BendingPictureCaptionList"/>
    <dgm:cxn modelId="{015CA99A-2AB7-4609-9673-A7054A7B9858}" type="presParOf" srcId="{CF750FBB-6145-4853-9500-8E9C141DFCDC}" destId="{09AE97BB-DCB5-41B0-8D0B-22522006E89B}" srcOrd="0" destOrd="0" presId="urn:microsoft.com/office/officeart/2008/layout/BendingPictureCaptionList"/>
    <dgm:cxn modelId="{27997E8A-5D02-47CA-A723-661DED4F3B44}" type="presParOf" srcId="{09AE97BB-DCB5-41B0-8D0B-22522006E89B}" destId="{633CD759-7BD0-4A8A-B2FE-F5BA7305DF45}" srcOrd="0" destOrd="0" presId="urn:microsoft.com/office/officeart/2008/layout/BendingPictureCaptionList"/>
    <dgm:cxn modelId="{6BC8C411-8D56-4D29-8F10-D1C4DF183E52}" type="presParOf" srcId="{09AE97BB-DCB5-41B0-8D0B-22522006E89B}" destId="{E23560D3-C1E0-4921-9345-25AC3193E9DD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3CD759-7BD0-4A8A-B2FE-F5BA7305DF45}">
      <dsp:nvSpPr>
        <dsp:cNvPr id="0" name=""/>
        <dsp:cNvSpPr/>
      </dsp:nvSpPr>
      <dsp:spPr>
        <a:xfrm>
          <a:off x="1161495" y="12"/>
          <a:ext cx="2834458" cy="18433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3560D3-C1E0-4921-9345-25AC3193E9DD}">
      <dsp:nvSpPr>
        <dsp:cNvPr id="0" name=""/>
        <dsp:cNvSpPr/>
      </dsp:nvSpPr>
      <dsp:spPr>
        <a:xfrm>
          <a:off x="1633989" y="1659058"/>
          <a:ext cx="2050766" cy="645184"/>
        </a:xfrm>
        <a:prstGeom prst="wedgeRectCallout">
          <a:avLst>
            <a:gd name="adj1" fmla="val 20250"/>
            <a:gd name="adj2" fmla="val -60700"/>
          </a:avLst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>
              <a:latin typeface="나눔바른고딕 Light" panose="020B0603020101020101" pitchFamily="50" charset="-127"/>
              <a:ea typeface="나눔바른고딕 Light" panose="020B0603020101020101" pitchFamily="50" charset="-127"/>
            </a:rPr>
            <a:t>RSSI Triangulation</a:t>
          </a:r>
          <a:endParaRPr lang="ko-KR" altLang="en-US" sz="1800" kern="1200" dirty="0">
            <a:latin typeface="나눔바른고딕 Light" panose="020B0603020101020101" pitchFamily="50" charset="-127"/>
            <a:ea typeface="나눔바른고딕 Light" panose="020B0603020101020101" pitchFamily="50" charset="-127"/>
          </a:endParaRPr>
        </a:p>
      </dsp:txBody>
      <dsp:txXfrm>
        <a:off x="1633989" y="1659058"/>
        <a:ext cx="2050766" cy="6451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97D5D2-4525-4421-8550-6A308B903DE8}" type="datetimeFigureOut">
              <a:rPr lang="ko-KR" altLang="en-US" smtClean="0"/>
              <a:pPr/>
              <a:t>2016-04-26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1E0FB0-3C61-402D-BAEE-59161479CB3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331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047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047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047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047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047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2384C-B734-456F-A134-0F1DCA93ADF8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589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pPr/>
              <a:t>2016-04-26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123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pPr/>
              <a:t>2016-04-26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250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pPr/>
              <a:t>2016-04-26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701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pPr/>
              <a:t>2016-04-26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501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pPr/>
              <a:t>2016-04-26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314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pPr/>
              <a:t>2016-04-26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75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pPr/>
              <a:t>2016-04-26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853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pPr/>
              <a:t>2016-04-26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490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pPr/>
              <a:t>2016-04-26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86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pPr/>
              <a:t>2016-04-26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358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pPr/>
              <a:t>2016-04-26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650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chemeClr val="bg1">
                <a:lumMod val="95000"/>
              </a:schemeClr>
            </a:gs>
            <a:gs pos="0">
              <a:schemeClr val="bg1">
                <a:lumMod val="85000"/>
              </a:schemeClr>
            </a:gs>
            <a:gs pos="100000">
              <a:schemeClr val="bg1">
                <a:lumMod val="85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75BC5-BBC5-451F-AA86-1F4039201BF5}" type="datetimeFigureOut">
              <a:rPr lang="ko-KR" altLang="en-US" smtClean="0"/>
              <a:pPr/>
              <a:t>2016-04-26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B26CA-3A90-4A70-ABAC-6CBD0CC74B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518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1.xml"/><Relationship Id="rId7" Type="http://schemas.openxmlformats.org/officeDocument/2006/relationships/image" Target="../media/image2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notesSlide" Target="../notesSlides/notesSlide6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571736" y="2285998"/>
            <a:ext cx="3973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MUSIUM MATE PRESENTATION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5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714613" y="2037497"/>
            <a:ext cx="1678270" cy="24850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928926" y="2037497"/>
            <a:ext cx="13573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융합프로젝트</a:t>
            </a:r>
          </a:p>
        </p:txBody>
      </p:sp>
      <p:sp>
        <p:nvSpPr>
          <p:cNvPr id="12" name="직각 삼각형 11"/>
          <p:cNvSpPr/>
          <p:nvPr/>
        </p:nvSpPr>
        <p:spPr>
          <a:xfrm>
            <a:off x="4000496" y="2037497"/>
            <a:ext cx="571504" cy="248501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 rot="16200000" flipH="1">
            <a:off x="4169685" y="2011612"/>
            <a:ext cx="248037" cy="300663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429124" y="2037497"/>
            <a:ext cx="1928826" cy="2485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947132" y="2048383"/>
            <a:ext cx="934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50" pitchFamily="18" charset="-127"/>
                <a:ea typeface="-윤고딕350" pitchFamily="18" charset="-127"/>
              </a:rPr>
              <a:t>    5</a:t>
            </a:r>
            <a:r>
              <a:rPr lang="ko-KR" altLang="en-US" sz="9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조 하모니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714612" y="2643188"/>
            <a:ext cx="3714776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071934" y="2714626"/>
            <a:ext cx="2376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spc="3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발표</a:t>
            </a:r>
            <a:r>
              <a:rPr lang="en-US" altLang="ko-KR" sz="1000" spc="30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</a:t>
            </a:r>
            <a:r>
              <a:rPr lang="ko-KR" altLang="en-US" sz="1000" spc="30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장선영 </a:t>
            </a:r>
            <a:r>
              <a:rPr lang="ko-KR" altLang="en-US" sz="1000" spc="3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손규호</a:t>
            </a:r>
          </a:p>
        </p:txBody>
      </p:sp>
    </p:spTree>
    <p:extLst>
      <p:ext uri="{BB962C8B-B14F-4D97-AF65-F5344CB8AC3E}">
        <p14:creationId xmlns:p14="http://schemas.microsoft.com/office/powerpoint/2010/main" val="274929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483768" y="2346434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기술팀 진행 상황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794064" y="2192138"/>
            <a:ext cx="307916" cy="154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4101562" y="2192138"/>
            <a:ext cx="154800" cy="1548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각 삼각형 13"/>
          <p:cNvSpPr/>
          <p:nvPr/>
        </p:nvSpPr>
        <p:spPr>
          <a:xfrm rot="16200000" flipH="1">
            <a:off x="4136654" y="2192425"/>
            <a:ext cx="154800" cy="1548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287725" y="2192137"/>
            <a:ext cx="1070093" cy="1652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786183" y="2162227"/>
            <a:ext cx="9407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03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801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순서도: 카드 23"/>
          <p:cNvSpPr/>
          <p:nvPr/>
        </p:nvSpPr>
        <p:spPr>
          <a:xfrm>
            <a:off x="3419872" y="596828"/>
            <a:ext cx="5607746" cy="4432382"/>
          </a:xfrm>
          <a:prstGeom prst="flowChartPunchedCard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6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8" name="직사각형 7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융합 프로젝트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MUSIUM MATE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384563" y="208146"/>
            <a:ext cx="26912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03. </a:t>
            </a:r>
            <a:r>
              <a:rPr lang="ko-KR" altLang="en-US" sz="105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기술팀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진행 상황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902" y="1186631"/>
            <a:ext cx="2293766" cy="336004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204000"/>
            <a:ext cx="2255953" cy="332531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6" name="TextBox 25"/>
          <p:cNvSpPr txBox="1"/>
          <p:nvPr/>
        </p:nvSpPr>
        <p:spPr>
          <a:xfrm>
            <a:off x="4481170" y="4651117"/>
            <a:ext cx="963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30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▲로그인</a:t>
            </a:r>
            <a:endParaRPr lang="ko-KR" altLang="en-US" sz="1000" b="1" spc="3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44459" y="4645715"/>
            <a:ext cx="1211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30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▲메인메뉴</a:t>
            </a:r>
            <a:endParaRPr lang="ko-KR" altLang="en-US" sz="1000" b="1" spc="3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7224" y="1643056"/>
            <a:ext cx="41044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UI </a:t>
            </a:r>
            <a:r>
              <a:rPr lang="ko-KR" altLang="en-US" dirty="0" err="1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프로토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타입 완성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algn="just">
              <a:buFont typeface="Wingdings" pitchFamily="2" charset="2"/>
              <a:buChar char="Ø"/>
            </a:pP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로그인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ko-KR" altLang="en-US" dirty="0" err="1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메인메뉴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작품관리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지도관리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3017" y="987574"/>
            <a:ext cx="3237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</a:t>
            </a:r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UI 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디자인</a:t>
            </a:r>
            <a:endParaRPr lang="en-US" altLang="ko-KR" sz="24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94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순서도: 카드 23"/>
          <p:cNvSpPr/>
          <p:nvPr/>
        </p:nvSpPr>
        <p:spPr>
          <a:xfrm>
            <a:off x="3419872" y="596828"/>
            <a:ext cx="5607746" cy="4432382"/>
          </a:xfrm>
          <a:prstGeom prst="flowChartPunchedCard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6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8" name="직사각형 7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융합 프로젝트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MUSIUM MATE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384563" y="208146"/>
            <a:ext cx="26912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03. </a:t>
            </a:r>
            <a:r>
              <a:rPr lang="ko-KR" altLang="en-US" sz="105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기술팀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진행 상황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353" y="915566"/>
            <a:ext cx="3352342" cy="272857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886" y="2116011"/>
            <a:ext cx="3352342" cy="2682913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323017" y="987574"/>
            <a:ext cx="3237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</a:t>
            </a:r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UI 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디자인</a:t>
            </a:r>
            <a:endParaRPr lang="en-US" altLang="ko-KR" sz="24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138895" y="3748577"/>
            <a:ext cx="1121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30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▲지도관리</a:t>
            </a:r>
            <a:endParaRPr lang="ko-KR" altLang="en-US" sz="1000" b="1" spc="3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424595" y="1760637"/>
            <a:ext cx="1121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pc="30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▼작품관리</a:t>
            </a:r>
            <a:endParaRPr lang="ko-KR" altLang="en-US" sz="1000" b="1" spc="3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57224" y="1643056"/>
            <a:ext cx="41044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UI </a:t>
            </a:r>
            <a:r>
              <a:rPr lang="ko-KR" altLang="en-US" dirty="0" err="1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프로토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타입 완성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algn="just">
              <a:buFont typeface="Wingdings" pitchFamily="2" charset="2"/>
              <a:buChar char="Ø"/>
            </a:pP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로그인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ko-KR" altLang="en-US" dirty="0" err="1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메인메뉴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작품관리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지도관리</a:t>
            </a:r>
          </a:p>
        </p:txBody>
      </p:sp>
    </p:spTree>
    <p:extLst>
      <p:ext uri="{BB962C8B-B14F-4D97-AF65-F5344CB8AC3E}">
        <p14:creationId xmlns:p14="http://schemas.microsoft.com/office/powerpoint/2010/main" val="3193783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3275855" y="0"/>
            <a:ext cx="5896108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6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8" name="직사각형 7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융합 프로젝트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MUSIUM MATE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384563" y="208146"/>
            <a:ext cx="26912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03. </a:t>
            </a:r>
            <a:r>
              <a:rPr lang="ko-KR" altLang="en-US" sz="105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기술팀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진행 상황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916900"/>
            <a:ext cx="5240130" cy="393174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022460" y="4665921"/>
            <a:ext cx="2100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r">
              <a:buFont typeface="Wingdings" panose="05000000000000000000" pitchFamily="2" charset="2"/>
              <a:buChar char="v"/>
            </a:pPr>
            <a:r>
              <a:rPr lang="en-US" altLang="ko-KR" sz="900" b="1" spc="30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Class Diagram</a:t>
            </a:r>
          </a:p>
          <a:p>
            <a:pPr algn="r"/>
            <a:r>
              <a:rPr lang="en-US" altLang="ko-KR" sz="900" b="1" spc="30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using ObjectAid</a:t>
            </a:r>
            <a:endParaRPr lang="ko-KR" altLang="en-US" sz="900" b="1" spc="3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5720" y="928676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서버 기능 구현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0034" y="2357436"/>
            <a:ext cx="410445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관리자 서버 기능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공지사항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업데이트 날짜 확인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전시물 이미지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전시물 설명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0034" y="1285866"/>
            <a:ext cx="4104456" cy="85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중앙 서버 기능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관람자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-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전시관 연결 지원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010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평행 사변형 39"/>
          <p:cNvSpPr/>
          <p:nvPr/>
        </p:nvSpPr>
        <p:spPr>
          <a:xfrm>
            <a:off x="-259611" y="1152826"/>
            <a:ext cx="5688632" cy="3789554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평행 사변형 38"/>
          <p:cNvSpPr/>
          <p:nvPr/>
        </p:nvSpPr>
        <p:spPr>
          <a:xfrm>
            <a:off x="3707904" y="1137224"/>
            <a:ext cx="5688632" cy="3810790"/>
          </a:xfrm>
          <a:prstGeom prst="parallelogram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8" name="직사각형 7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융합 프로젝트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MUSIUM MATE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384563" y="208146"/>
            <a:ext cx="26912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03. </a:t>
            </a:r>
            <a:r>
              <a:rPr lang="ko-KR" altLang="en-US" sz="105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기술팀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진행 상황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23272" y="483518"/>
            <a:ext cx="4032959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서버 </a:t>
            </a:r>
            <a:r>
              <a:rPr lang="en-US" altLang="ko-KR" sz="240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 </a:t>
            </a:r>
            <a:r>
              <a:rPr lang="ko-KR" altLang="en-US" sz="240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설계</a:t>
            </a:r>
            <a:endParaRPr lang="ko-KR" altLang="en-US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15" y="2574038"/>
            <a:ext cx="4073185" cy="10108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835" y="1728631"/>
            <a:ext cx="3621937" cy="30753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2" name="모서리가 둥근 직사각형 41"/>
          <p:cNvSpPr/>
          <p:nvPr/>
        </p:nvSpPr>
        <p:spPr>
          <a:xfrm>
            <a:off x="545993" y="3556708"/>
            <a:ext cx="1032656" cy="33945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 </a:t>
            </a:r>
            <a:r>
              <a:rPr lang="ko-KR" altLang="en-US" sz="140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전시관 </a:t>
            </a:r>
            <a:r>
              <a:rPr lang="en-US" altLang="ko-KR" sz="140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140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2883888" y="3502730"/>
            <a:ext cx="1032656" cy="33945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 GPS</a:t>
            </a:r>
            <a:r>
              <a:rPr lang="ko-KR" altLang="en-US" sz="140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40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140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5595185" y="1584225"/>
            <a:ext cx="1032656" cy="33945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 </a:t>
            </a:r>
            <a:r>
              <a:rPr lang="ko-KR" altLang="en-US" sz="1400" b="1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지도</a:t>
            </a:r>
            <a:r>
              <a:rPr lang="ko-KR" altLang="en-US" sz="14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14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7826662" y="1505933"/>
            <a:ext cx="1032656" cy="33945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 </a:t>
            </a:r>
            <a:r>
              <a:rPr lang="ko-KR" altLang="en-US" sz="1400" b="1" dirty="0" err="1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비콘</a:t>
            </a:r>
            <a:r>
              <a:rPr lang="ko-KR" altLang="en-US" sz="14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14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7837910" y="4700867"/>
            <a:ext cx="1032656" cy="33945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&lt;</a:t>
            </a:r>
            <a:r>
              <a:rPr lang="ko-KR" altLang="en-US" sz="1400" b="1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전시물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&gt;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5690087" y="2575234"/>
            <a:ext cx="1032656" cy="33945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14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5377109" y="4618529"/>
            <a:ext cx="1250732" cy="33945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&lt;</a:t>
            </a:r>
            <a:r>
              <a:rPr lang="ko-KR" altLang="en-US" sz="1400" b="1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공유블록</a:t>
            </a:r>
            <a:r>
              <a:rPr lang="ko-KR" altLang="en-US" sz="14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&gt;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-504289" y="4501261"/>
            <a:ext cx="2100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r">
              <a:buFont typeface="Wingdings" panose="05000000000000000000" pitchFamily="2" charset="2"/>
              <a:buChar char="v"/>
            </a:pPr>
            <a:r>
              <a:rPr lang="en-US" altLang="ko-KR" sz="900" b="1" spc="30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E-R Diagram</a:t>
            </a:r>
          </a:p>
          <a:p>
            <a:pPr algn="r"/>
            <a:r>
              <a:rPr lang="en-US" altLang="ko-KR" sz="900" b="1" spc="30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using StarUML</a:t>
            </a:r>
            <a:endParaRPr lang="ko-KR" altLang="en-US" sz="900" b="1" spc="3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71538" y="1857370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중앙 서버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DB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57752" y="928676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관리자 서버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DB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786446" y="2571750"/>
            <a:ext cx="928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&lt; </a:t>
            </a:r>
            <a:r>
              <a:rPr lang="ko-KR" altLang="en-US" sz="1400" b="1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블록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032561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8" name="직사각형 7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융합 프로젝트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MUSIUM MATE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384563" y="208146"/>
            <a:ext cx="26912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03. </a:t>
            </a:r>
            <a:r>
              <a:rPr lang="ko-KR" altLang="en-US" sz="105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기술팀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진행 상황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23272" y="555526"/>
            <a:ext cx="5105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dirty="0" err="1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비콘</a:t>
            </a:r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기반 위치 인식 기술 연구 경과</a:t>
            </a:r>
            <a:endParaRPr lang="ko-KR" altLang="en-US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5" name="다이어그램 14"/>
          <p:cNvGraphicFramePr/>
          <p:nvPr>
            <p:extLst/>
          </p:nvPr>
        </p:nvGraphicFramePr>
        <p:xfrm>
          <a:off x="2016206" y="2067026"/>
          <a:ext cx="5157450" cy="2304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곱셈 기호 1"/>
          <p:cNvSpPr/>
          <p:nvPr/>
        </p:nvSpPr>
        <p:spPr>
          <a:xfrm>
            <a:off x="1880088" y="462148"/>
            <a:ext cx="5436114" cy="5205946"/>
          </a:xfrm>
          <a:prstGeom prst="mathMultiply">
            <a:avLst>
              <a:gd name="adj1" fmla="val 599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207" y="2082628"/>
            <a:ext cx="6395447" cy="2160240"/>
          </a:xfrm>
          <a:prstGeom prst="rect">
            <a:avLst/>
          </a:prstGeom>
          <a:ln w="19050">
            <a:solidFill>
              <a:srgbClr val="0070C0"/>
            </a:solidFill>
            <a:prstDash val="sysDot"/>
          </a:ln>
        </p:spPr>
      </p:pic>
    </p:spTree>
    <p:extLst>
      <p:ext uri="{BB962C8B-B14F-4D97-AF65-F5344CB8AC3E}">
        <p14:creationId xmlns:p14="http://schemas.microsoft.com/office/powerpoint/2010/main" val="336307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Graphic spid="15" grpId="0">
        <p:bldAsOne/>
      </p:bldGraphic>
      <p:bldGraphic spid="15" grpId="1">
        <p:bldAsOne/>
      </p:bldGraphic>
      <p:bldP spid="2" grpId="0" animBg="1"/>
      <p:bldP spid="2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8" name="직사각형 7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융합 프로젝트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MUSIUM MATE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384563" y="208146"/>
            <a:ext cx="26912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03. </a:t>
            </a:r>
            <a:r>
              <a:rPr lang="ko-KR" altLang="en-US" sz="105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기술팀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진행 상황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23272" y="555526"/>
            <a:ext cx="5105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dirty="0" err="1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비콘</a:t>
            </a:r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기반 위치 인식 기술 연구 경과</a:t>
            </a:r>
            <a:endParaRPr lang="ko-KR" altLang="en-US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54710" y="1844919"/>
            <a:ext cx="2317757" cy="1854206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5000" r="-15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자유형 18"/>
          <p:cNvSpPr/>
          <p:nvPr/>
        </p:nvSpPr>
        <p:spPr>
          <a:xfrm>
            <a:off x="1063308" y="3513704"/>
            <a:ext cx="2062804" cy="648972"/>
          </a:xfrm>
          <a:custGeom>
            <a:avLst/>
            <a:gdLst>
              <a:gd name="connsiteX0" fmla="*/ 0 w 2062804"/>
              <a:gd name="connsiteY0" fmla="*/ 0 h 648972"/>
              <a:gd name="connsiteX1" fmla="*/ 1203302 w 2062804"/>
              <a:gd name="connsiteY1" fmla="*/ 0 h 648972"/>
              <a:gd name="connsiteX2" fmla="*/ 1449120 w 2062804"/>
              <a:gd name="connsiteY2" fmla="*/ -69440 h 648972"/>
              <a:gd name="connsiteX3" fmla="*/ 1719003 w 2062804"/>
              <a:gd name="connsiteY3" fmla="*/ 0 h 648972"/>
              <a:gd name="connsiteX4" fmla="*/ 2062804 w 2062804"/>
              <a:gd name="connsiteY4" fmla="*/ 0 h 648972"/>
              <a:gd name="connsiteX5" fmla="*/ 2062804 w 2062804"/>
              <a:gd name="connsiteY5" fmla="*/ 108162 h 648972"/>
              <a:gd name="connsiteX6" fmla="*/ 2062804 w 2062804"/>
              <a:gd name="connsiteY6" fmla="*/ 108162 h 648972"/>
              <a:gd name="connsiteX7" fmla="*/ 2062804 w 2062804"/>
              <a:gd name="connsiteY7" fmla="*/ 270405 h 648972"/>
              <a:gd name="connsiteX8" fmla="*/ 2062804 w 2062804"/>
              <a:gd name="connsiteY8" fmla="*/ 648972 h 648972"/>
              <a:gd name="connsiteX9" fmla="*/ 1719003 w 2062804"/>
              <a:gd name="connsiteY9" fmla="*/ 648972 h 648972"/>
              <a:gd name="connsiteX10" fmla="*/ 1203302 w 2062804"/>
              <a:gd name="connsiteY10" fmla="*/ 648972 h 648972"/>
              <a:gd name="connsiteX11" fmla="*/ 1203302 w 2062804"/>
              <a:gd name="connsiteY11" fmla="*/ 648972 h 648972"/>
              <a:gd name="connsiteX12" fmla="*/ 0 w 2062804"/>
              <a:gd name="connsiteY12" fmla="*/ 648972 h 648972"/>
              <a:gd name="connsiteX13" fmla="*/ 0 w 2062804"/>
              <a:gd name="connsiteY13" fmla="*/ 270405 h 648972"/>
              <a:gd name="connsiteX14" fmla="*/ 0 w 2062804"/>
              <a:gd name="connsiteY14" fmla="*/ 108162 h 648972"/>
              <a:gd name="connsiteX15" fmla="*/ 0 w 2062804"/>
              <a:gd name="connsiteY15" fmla="*/ 108162 h 648972"/>
              <a:gd name="connsiteX16" fmla="*/ 0 w 2062804"/>
              <a:gd name="connsiteY16" fmla="*/ 0 h 648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62804" h="648972">
                <a:moveTo>
                  <a:pt x="0" y="0"/>
                </a:moveTo>
                <a:lnTo>
                  <a:pt x="1203302" y="0"/>
                </a:lnTo>
                <a:lnTo>
                  <a:pt x="1449120" y="-69440"/>
                </a:lnTo>
                <a:lnTo>
                  <a:pt x="1719003" y="0"/>
                </a:lnTo>
                <a:lnTo>
                  <a:pt x="2062804" y="0"/>
                </a:lnTo>
                <a:lnTo>
                  <a:pt x="2062804" y="108162"/>
                </a:lnTo>
                <a:lnTo>
                  <a:pt x="2062804" y="108162"/>
                </a:lnTo>
                <a:lnTo>
                  <a:pt x="2062804" y="270405"/>
                </a:lnTo>
                <a:lnTo>
                  <a:pt x="2062804" y="648972"/>
                </a:lnTo>
                <a:lnTo>
                  <a:pt x="1719003" y="648972"/>
                </a:lnTo>
                <a:lnTo>
                  <a:pt x="1203302" y="648972"/>
                </a:lnTo>
                <a:lnTo>
                  <a:pt x="1203302" y="648972"/>
                </a:lnTo>
                <a:lnTo>
                  <a:pt x="0" y="648972"/>
                </a:lnTo>
                <a:lnTo>
                  <a:pt x="0" y="270405"/>
                </a:lnTo>
                <a:lnTo>
                  <a:pt x="0" y="108162"/>
                </a:lnTo>
                <a:lnTo>
                  <a:pt x="0" y="108162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300" kern="12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Proximity</a:t>
            </a:r>
            <a:endParaRPr lang="ko-KR" altLang="en-US" sz="1300" kern="12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404243" y="1844919"/>
            <a:ext cx="2317757" cy="185420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6000" b="-16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자유형 20"/>
          <p:cNvSpPr/>
          <p:nvPr/>
        </p:nvSpPr>
        <p:spPr>
          <a:xfrm>
            <a:off x="3612841" y="3513704"/>
            <a:ext cx="2062804" cy="648972"/>
          </a:xfrm>
          <a:custGeom>
            <a:avLst/>
            <a:gdLst>
              <a:gd name="connsiteX0" fmla="*/ 0 w 2062804"/>
              <a:gd name="connsiteY0" fmla="*/ 0 h 648972"/>
              <a:gd name="connsiteX1" fmla="*/ 1203302 w 2062804"/>
              <a:gd name="connsiteY1" fmla="*/ 0 h 648972"/>
              <a:gd name="connsiteX2" fmla="*/ 1449120 w 2062804"/>
              <a:gd name="connsiteY2" fmla="*/ -69440 h 648972"/>
              <a:gd name="connsiteX3" fmla="*/ 1719003 w 2062804"/>
              <a:gd name="connsiteY3" fmla="*/ 0 h 648972"/>
              <a:gd name="connsiteX4" fmla="*/ 2062804 w 2062804"/>
              <a:gd name="connsiteY4" fmla="*/ 0 h 648972"/>
              <a:gd name="connsiteX5" fmla="*/ 2062804 w 2062804"/>
              <a:gd name="connsiteY5" fmla="*/ 108162 h 648972"/>
              <a:gd name="connsiteX6" fmla="*/ 2062804 w 2062804"/>
              <a:gd name="connsiteY6" fmla="*/ 108162 h 648972"/>
              <a:gd name="connsiteX7" fmla="*/ 2062804 w 2062804"/>
              <a:gd name="connsiteY7" fmla="*/ 270405 h 648972"/>
              <a:gd name="connsiteX8" fmla="*/ 2062804 w 2062804"/>
              <a:gd name="connsiteY8" fmla="*/ 648972 h 648972"/>
              <a:gd name="connsiteX9" fmla="*/ 1719003 w 2062804"/>
              <a:gd name="connsiteY9" fmla="*/ 648972 h 648972"/>
              <a:gd name="connsiteX10" fmla="*/ 1203302 w 2062804"/>
              <a:gd name="connsiteY10" fmla="*/ 648972 h 648972"/>
              <a:gd name="connsiteX11" fmla="*/ 1203302 w 2062804"/>
              <a:gd name="connsiteY11" fmla="*/ 648972 h 648972"/>
              <a:gd name="connsiteX12" fmla="*/ 0 w 2062804"/>
              <a:gd name="connsiteY12" fmla="*/ 648972 h 648972"/>
              <a:gd name="connsiteX13" fmla="*/ 0 w 2062804"/>
              <a:gd name="connsiteY13" fmla="*/ 270405 h 648972"/>
              <a:gd name="connsiteX14" fmla="*/ 0 w 2062804"/>
              <a:gd name="connsiteY14" fmla="*/ 108162 h 648972"/>
              <a:gd name="connsiteX15" fmla="*/ 0 w 2062804"/>
              <a:gd name="connsiteY15" fmla="*/ 108162 h 648972"/>
              <a:gd name="connsiteX16" fmla="*/ 0 w 2062804"/>
              <a:gd name="connsiteY16" fmla="*/ 0 h 648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62804" h="648972">
                <a:moveTo>
                  <a:pt x="0" y="0"/>
                </a:moveTo>
                <a:lnTo>
                  <a:pt x="1203302" y="0"/>
                </a:lnTo>
                <a:lnTo>
                  <a:pt x="1449120" y="-69440"/>
                </a:lnTo>
                <a:lnTo>
                  <a:pt x="1719003" y="0"/>
                </a:lnTo>
                <a:lnTo>
                  <a:pt x="2062804" y="0"/>
                </a:lnTo>
                <a:lnTo>
                  <a:pt x="2062804" y="108162"/>
                </a:lnTo>
                <a:lnTo>
                  <a:pt x="2062804" y="108162"/>
                </a:lnTo>
                <a:lnTo>
                  <a:pt x="2062804" y="270405"/>
                </a:lnTo>
                <a:lnTo>
                  <a:pt x="2062804" y="648972"/>
                </a:lnTo>
                <a:lnTo>
                  <a:pt x="1719003" y="648972"/>
                </a:lnTo>
                <a:lnTo>
                  <a:pt x="1203302" y="648972"/>
                </a:lnTo>
                <a:lnTo>
                  <a:pt x="1203302" y="648972"/>
                </a:lnTo>
                <a:lnTo>
                  <a:pt x="0" y="648972"/>
                </a:lnTo>
                <a:lnTo>
                  <a:pt x="0" y="270405"/>
                </a:lnTo>
                <a:lnTo>
                  <a:pt x="0" y="108162"/>
                </a:lnTo>
                <a:lnTo>
                  <a:pt x="0" y="108162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300" kern="12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RSSI </a:t>
            </a:r>
            <a:r>
              <a:rPr lang="en-US" altLang="ko-KR" sz="1300" kern="12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Knn</a:t>
            </a:r>
            <a:r>
              <a:rPr lang="en-US" altLang="ko-KR" sz="1300" kern="12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Cell Categorization</a:t>
            </a:r>
            <a:endParaRPr lang="ko-KR" altLang="en-US" sz="1300" kern="12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53776" y="1844919"/>
            <a:ext cx="2317757" cy="1854206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000" r="-4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자유형 23"/>
          <p:cNvSpPr/>
          <p:nvPr/>
        </p:nvSpPr>
        <p:spPr>
          <a:xfrm>
            <a:off x="6162374" y="3513704"/>
            <a:ext cx="2062804" cy="648972"/>
          </a:xfrm>
          <a:custGeom>
            <a:avLst/>
            <a:gdLst>
              <a:gd name="connsiteX0" fmla="*/ 0 w 2062804"/>
              <a:gd name="connsiteY0" fmla="*/ 0 h 648972"/>
              <a:gd name="connsiteX1" fmla="*/ 1203302 w 2062804"/>
              <a:gd name="connsiteY1" fmla="*/ 0 h 648972"/>
              <a:gd name="connsiteX2" fmla="*/ 1449120 w 2062804"/>
              <a:gd name="connsiteY2" fmla="*/ -69440 h 648972"/>
              <a:gd name="connsiteX3" fmla="*/ 1719003 w 2062804"/>
              <a:gd name="connsiteY3" fmla="*/ 0 h 648972"/>
              <a:gd name="connsiteX4" fmla="*/ 2062804 w 2062804"/>
              <a:gd name="connsiteY4" fmla="*/ 0 h 648972"/>
              <a:gd name="connsiteX5" fmla="*/ 2062804 w 2062804"/>
              <a:gd name="connsiteY5" fmla="*/ 108162 h 648972"/>
              <a:gd name="connsiteX6" fmla="*/ 2062804 w 2062804"/>
              <a:gd name="connsiteY6" fmla="*/ 108162 h 648972"/>
              <a:gd name="connsiteX7" fmla="*/ 2062804 w 2062804"/>
              <a:gd name="connsiteY7" fmla="*/ 270405 h 648972"/>
              <a:gd name="connsiteX8" fmla="*/ 2062804 w 2062804"/>
              <a:gd name="connsiteY8" fmla="*/ 648972 h 648972"/>
              <a:gd name="connsiteX9" fmla="*/ 1719003 w 2062804"/>
              <a:gd name="connsiteY9" fmla="*/ 648972 h 648972"/>
              <a:gd name="connsiteX10" fmla="*/ 1203302 w 2062804"/>
              <a:gd name="connsiteY10" fmla="*/ 648972 h 648972"/>
              <a:gd name="connsiteX11" fmla="*/ 1203302 w 2062804"/>
              <a:gd name="connsiteY11" fmla="*/ 648972 h 648972"/>
              <a:gd name="connsiteX12" fmla="*/ 0 w 2062804"/>
              <a:gd name="connsiteY12" fmla="*/ 648972 h 648972"/>
              <a:gd name="connsiteX13" fmla="*/ 0 w 2062804"/>
              <a:gd name="connsiteY13" fmla="*/ 270405 h 648972"/>
              <a:gd name="connsiteX14" fmla="*/ 0 w 2062804"/>
              <a:gd name="connsiteY14" fmla="*/ 108162 h 648972"/>
              <a:gd name="connsiteX15" fmla="*/ 0 w 2062804"/>
              <a:gd name="connsiteY15" fmla="*/ 108162 h 648972"/>
              <a:gd name="connsiteX16" fmla="*/ 0 w 2062804"/>
              <a:gd name="connsiteY16" fmla="*/ 0 h 648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62804" h="648972">
                <a:moveTo>
                  <a:pt x="0" y="0"/>
                </a:moveTo>
                <a:lnTo>
                  <a:pt x="1203302" y="0"/>
                </a:lnTo>
                <a:lnTo>
                  <a:pt x="1449120" y="-69440"/>
                </a:lnTo>
                <a:lnTo>
                  <a:pt x="1719003" y="0"/>
                </a:lnTo>
                <a:lnTo>
                  <a:pt x="2062804" y="0"/>
                </a:lnTo>
                <a:lnTo>
                  <a:pt x="2062804" y="108162"/>
                </a:lnTo>
                <a:lnTo>
                  <a:pt x="2062804" y="108162"/>
                </a:lnTo>
                <a:lnTo>
                  <a:pt x="2062804" y="270405"/>
                </a:lnTo>
                <a:lnTo>
                  <a:pt x="2062804" y="648972"/>
                </a:lnTo>
                <a:lnTo>
                  <a:pt x="1719003" y="648972"/>
                </a:lnTo>
                <a:lnTo>
                  <a:pt x="1203302" y="648972"/>
                </a:lnTo>
                <a:lnTo>
                  <a:pt x="1203302" y="648972"/>
                </a:lnTo>
                <a:lnTo>
                  <a:pt x="0" y="648972"/>
                </a:lnTo>
                <a:lnTo>
                  <a:pt x="0" y="270405"/>
                </a:lnTo>
                <a:lnTo>
                  <a:pt x="0" y="108162"/>
                </a:lnTo>
                <a:lnTo>
                  <a:pt x="0" y="108162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300" kern="12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RSSI Neural Network Machine Learning</a:t>
            </a:r>
            <a:endParaRPr lang="ko-KR" altLang="en-US" sz="1300" kern="12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564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8" name="직사각형 7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융합 프로젝트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MUSIUM MATE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384563" y="208146"/>
            <a:ext cx="26912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03. </a:t>
            </a:r>
            <a:r>
              <a:rPr lang="ko-KR" altLang="en-US" sz="105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기술팀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진행 상황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23272" y="555526"/>
            <a:ext cx="5105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dirty="0" err="1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비콘</a:t>
            </a:r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기반 위치 인식 기술 연구 경과</a:t>
            </a:r>
            <a:endParaRPr lang="ko-KR" altLang="en-US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0" name="자유형 29"/>
          <p:cNvSpPr/>
          <p:nvPr/>
        </p:nvSpPr>
        <p:spPr>
          <a:xfrm>
            <a:off x="3635742" y="1280283"/>
            <a:ext cx="4968705" cy="869451"/>
          </a:xfrm>
          <a:custGeom>
            <a:avLst/>
            <a:gdLst>
              <a:gd name="connsiteX0" fmla="*/ 0 w 4968705"/>
              <a:gd name="connsiteY0" fmla="*/ 108681 h 869451"/>
              <a:gd name="connsiteX1" fmla="*/ 4533980 w 4968705"/>
              <a:gd name="connsiteY1" fmla="*/ 108681 h 869451"/>
              <a:gd name="connsiteX2" fmla="*/ 4533980 w 4968705"/>
              <a:gd name="connsiteY2" fmla="*/ 0 h 869451"/>
              <a:gd name="connsiteX3" fmla="*/ 4968705 w 4968705"/>
              <a:gd name="connsiteY3" fmla="*/ 434726 h 869451"/>
              <a:gd name="connsiteX4" fmla="*/ 4533980 w 4968705"/>
              <a:gd name="connsiteY4" fmla="*/ 869451 h 869451"/>
              <a:gd name="connsiteX5" fmla="*/ 4533980 w 4968705"/>
              <a:gd name="connsiteY5" fmla="*/ 760770 h 869451"/>
              <a:gd name="connsiteX6" fmla="*/ 0 w 4968705"/>
              <a:gd name="connsiteY6" fmla="*/ 760770 h 869451"/>
              <a:gd name="connsiteX7" fmla="*/ 0 w 4968705"/>
              <a:gd name="connsiteY7" fmla="*/ 108681 h 86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68705" h="869451">
                <a:moveTo>
                  <a:pt x="0" y="108681"/>
                </a:moveTo>
                <a:lnTo>
                  <a:pt x="4533980" y="108681"/>
                </a:lnTo>
                <a:lnTo>
                  <a:pt x="4533980" y="0"/>
                </a:lnTo>
                <a:lnTo>
                  <a:pt x="4968705" y="434726"/>
                </a:lnTo>
                <a:lnTo>
                  <a:pt x="4533980" y="869451"/>
                </a:lnTo>
                <a:lnTo>
                  <a:pt x="4533980" y="760770"/>
                </a:lnTo>
                <a:lnTo>
                  <a:pt x="0" y="760770"/>
                </a:lnTo>
                <a:lnTo>
                  <a:pt x="0" y="108681"/>
                </a:lnTo>
                <a:close/>
              </a:path>
            </a:pathLst>
          </a:custGeom>
          <a:solidFill>
            <a:schemeClr val="bg1">
              <a:lumMod val="85000"/>
              <a:alpha val="90000"/>
            </a:schemeClr>
          </a:solidFill>
          <a:ln w="9525">
            <a:solidFill>
              <a:schemeClr val="bg1">
                <a:lumMod val="95000"/>
                <a:alpha val="90000"/>
              </a:schemeClr>
            </a:solidFill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430" tIns="120111" rIns="337474" bIns="120111" numCol="1" spcCol="1270" anchor="ctr" anchorCtr="0">
            <a:noAutofit/>
          </a:bodyPr>
          <a:lstStyle/>
          <a:p>
            <a:pPr marL="171450" lvl="1" indent="-171450" algn="l" defTabSz="8001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ko-KR" altLang="en-US" sz="1800" kern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비콘</a:t>
            </a:r>
            <a:r>
              <a:rPr lang="ko-KR" altLang="en-US" sz="1800" kern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출력 및 신호 빈도 최대값 설정</a:t>
            </a:r>
          </a:p>
        </p:txBody>
      </p:sp>
      <p:sp>
        <p:nvSpPr>
          <p:cNvPr id="31" name="자유형 30"/>
          <p:cNvSpPr/>
          <p:nvPr/>
        </p:nvSpPr>
        <p:spPr>
          <a:xfrm>
            <a:off x="323272" y="1280283"/>
            <a:ext cx="3312470" cy="869451"/>
          </a:xfrm>
          <a:custGeom>
            <a:avLst/>
            <a:gdLst>
              <a:gd name="connsiteX0" fmla="*/ 0 w 3312470"/>
              <a:gd name="connsiteY0" fmla="*/ 144911 h 869451"/>
              <a:gd name="connsiteX1" fmla="*/ 144911 w 3312470"/>
              <a:gd name="connsiteY1" fmla="*/ 0 h 869451"/>
              <a:gd name="connsiteX2" fmla="*/ 3167559 w 3312470"/>
              <a:gd name="connsiteY2" fmla="*/ 0 h 869451"/>
              <a:gd name="connsiteX3" fmla="*/ 3312470 w 3312470"/>
              <a:gd name="connsiteY3" fmla="*/ 144911 h 869451"/>
              <a:gd name="connsiteX4" fmla="*/ 3312470 w 3312470"/>
              <a:gd name="connsiteY4" fmla="*/ 724540 h 869451"/>
              <a:gd name="connsiteX5" fmla="*/ 3167559 w 3312470"/>
              <a:gd name="connsiteY5" fmla="*/ 869451 h 869451"/>
              <a:gd name="connsiteX6" fmla="*/ 144911 w 3312470"/>
              <a:gd name="connsiteY6" fmla="*/ 869451 h 869451"/>
              <a:gd name="connsiteX7" fmla="*/ 0 w 3312470"/>
              <a:gd name="connsiteY7" fmla="*/ 724540 h 869451"/>
              <a:gd name="connsiteX8" fmla="*/ 0 w 3312470"/>
              <a:gd name="connsiteY8" fmla="*/ 144911 h 86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12470" h="869451">
                <a:moveTo>
                  <a:pt x="0" y="144911"/>
                </a:moveTo>
                <a:cubicBezTo>
                  <a:pt x="0" y="64879"/>
                  <a:pt x="64879" y="0"/>
                  <a:pt x="144911" y="0"/>
                </a:cubicBezTo>
                <a:lnTo>
                  <a:pt x="3167559" y="0"/>
                </a:lnTo>
                <a:cubicBezTo>
                  <a:pt x="3247591" y="0"/>
                  <a:pt x="3312470" y="64879"/>
                  <a:pt x="3312470" y="144911"/>
                </a:cubicBezTo>
                <a:lnTo>
                  <a:pt x="3312470" y="724540"/>
                </a:lnTo>
                <a:cubicBezTo>
                  <a:pt x="3312470" y="804572"/>
                  <a:pt x="3247591" y="869451"/>
                  <a:pt x="3167559" y="869451"/>
                </a:cubicBezTo>
                <a:lnTo>
                  <a:pt x="144911" y="869451"/>
                </a:lnTo>
                <a:cubicBezTo>
                  <a:pt x="64879" y="869451"/>
                  <a:pt x="0" y="804572"/>
                  <a:pt x="0" y="724540"/>
                </a:cubicBezTo>
                <a:lnTo>
                  <a:pt x="0" y="14491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213" tIns="74828" rIns="107213" bIns="74828" numCol="1" spcCol="1270" anchor="ctr" anchorCtr="0">
            <a:noAutofit/>
          </a:bodyPr>
          <a:lstStyle/>
          <a:p>
            <a:pPr marL="0" lvl="0" indent="0" algn="ctr" defTabSz="755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700" kern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불규칙적인 출력</a:t>
            </a:r>
            <a:r>
              <a:rPr lang="en-US" altLang="ko-KR" sz="1700" kern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700" kern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느린 갱신</a:t>
            </a:r>
          </a:p>
        </p:txBody>
      </p:sp>
      <p:sp>
        <p:nvSpPr>
          <p:cNvPr id="32" name="자유형 31"/>
          <p:cNvSpPr/>
          <p:nvPr/>
        </p:nvSpPr>
        <p:spPr>
          <a:xfrm>
            <a:off x="3635742" y="2236680"/>
            <a:ext cx="4968705" cy="869451"/>
          </a:xfrm>
          <a:custGeom>
            <a:avLst/>
            <a:gdLst>
              <a:gd name="connsiteX0" fmla="*/ 0 w 4968705"/>
              <a:gd name="connsiteY0" fmla="*/ 108681 h 869451"/>
              <a:gd name="connsiteX1" fmla="*/ 4533980 w 4968705"/>
              <a:gd name="connsiteY1" fmla="*/ 108681 h 869451"/>
              <a:gd name="connsiteX2" fmla="*/ 4533980 w 4968705"/>
              <a:gd name="connsiteY2" fmla="*/ 0 h 869451"/>
              <a:gd name="connsiteX3" fmla="*/ 4968705 w 4968705"/>
              <a:gd name="connsiteY3" fmla="*/ 434726 h 869451"/>
              <a:gd name="connsiteX4" fmla="*/ 4533980 w 4968705"/>
              <a:gd name="connsiteY4" fmla="*/ 869451 h 869451"/>
              <a:gd name="connsiteX5" fmla="*/ 4533980 w 4968705"/>
              <a:gd name="connsiteY5" fmla="*/ 760770 h 869451"/>
              <a:gd name="connsiteX6" fmla="*/ 0 w 4968705"/>
              <a:gd name="connsiteY6" fmla="*/ 760770 h 869451"/>
              <a:gd name="connsiteX7" fmla="*/ 0 w 4968705"/>
              <a:gd name="connsiteY7" fmla="*/ 108681 h 86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68705" h="869451">
                <a:moveTo>
                  <a:pt x="0" y="108681"/>
                </a:moveTo>
                <a:lnTo>
                  <a:pt x="4533980" y="108681"/>
                </a:lnTo>
                <a:lnTo>
                  <a:pt x="4533980" y="0"/>
                </a:lnTo>
                <a:lnTo>
                  <a:pt x="4968705" y="434726"/>
                </a:lnTo>
                <a:lnTo>
                  <a:pt x="4533980" y="869451"/>
                </a:lnTo>
                <a:lnTo>
                  <a:pt x="4533980" y="760770"/>
                </a:lnTo>
                <a:lnTo>
                  <a:pt x="0" y="760770"/>
                </a:lnTo>
                <a:lnTo>
                  <a:pt x="0" y="108681"/>
                </a:lnTo>
                <a:close/>
              </a:path>
            </a:pathLst>
          </a:custGeom>
          <a:solidFill>
            <a:schemeClr val="bg1">
              <a:lumMod val="85000"/>
              <a:alpha val="90000"/>
            </a:schemeClr>
          </a:solidFill>
          <a:ln w="9525">
            <a:solidFill>
              <a:schemeClr val="bg1">
                <a:lumMod val="95000"/>
                <a:alpha val="90000"/>
              </a:schemeClr>
            </a:solidFill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430" tIns="120111" rIns="337474" bIns="120111" numCol="1" spcCol="1270" anchor="ctr" anchorCtr="0">
            <a:noAutofit/>
          </a:bodyPr>
          <a:lstStyle/>
          <a:p>
            <a:pPr marL="171450" lvl="1" indent="-171450" algn="l" defTabSz="8001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ko-KR" altLang="en-US" sz="1800" kern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간단한 측정치 안정화 알고리즘</a:t>
            </a:r>
          </a:p>
        </p:txBody>
      </p:sp>
      <p:sp>
        <p:nvSpPr>
          <p:cNvPr id="33" name="자유형 32"/>
          <p:cNvSpPr/>
          <p:nvPr/>
        </p:nvSpPr>
        <p:spPr>
          <a:xfrm>
            <a:off x="323272" y="2236680"/>
            <a:ext cx="3312470" cy="869451"/>
          </a:xfrm>
          <a:custGeom>
            <a:avLst/>
            <a:gdLst>
              <a:gd name="connsiteX0" fmla="*/ 0 w 3312470"/>
              <a:gd name="connsiteY0" fmla="*/ 144911 h 869451"/>
              <a:gd name="connsiteX1" fmla="*/ 144911 w 3312470"/>
              <a:gd name="connsiteY1" fmla="*/ 0 h 869451"/>
              <a:gd name="connsiteX2" fmla="*/ 3167559 w 3312470"/>
              <a:gd name="connsiteY2" fmla="*/ 0 h 869451"/>
              <a:gd name="connsiteX3" fmla="*/ 3312470 w 3312470"/>
              <a:gd name="connsiteY3" fmla="*/ 144911 h 869451"/>
              <a:gd name="connsiteX4" fmla="*/ 3312470 w 3312470"/>
              <a:gd name="connsiteY4" fmla="*/ 724540 h 869451"/>
              <a:gd name="connsiteX5" fmla="*/ 3167559 w 3312470"/>
              <a:gd name="connsiteY5" fmla="*/ 869451 h 869451"/>
              <a:gd name="connsiteX6" fmla="*/ 144911 w 3312470"/>
              <a:gd name="connsiteY6" fmla="*/ 869451 h 869451"/>
              <a:gd name="connsiteX7" fmla="*/ 0 w 3312470"/>
              <a:gd name="connsiteY7" fmla="*/ 724540 h 869451"/>
              <a:gd name="connsiteX8" fmla="*/ 0 w 3312470"/>
              <a:gd name="connsiteY8" fmla="*/ 144911 h 86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12470" h="869451">
                <a:moveTo>
                  <a:pt x="0" y="144911"/>
                </a:moveTo>
                <a:cubicBezTo>
                  <a:pt x="0" y="64879"/>
                  <a:pt x="64879" y="0"/>
                  <a:pt x="144911" y="0"/>
                </a:cubicBezTo>
                <a:lnTo>
                  <a:pt x="3167559" y="0"/>
                </a:lnTo>
                <a:cubicBezTo>
                  <a:pt x="3247591" y="0"/>
                  <a:pt x="3312470" y="64879"/>
                  <a:pt x="3312470" y="144911"/>
                </a:cubicBezTo>
                <a:lnTo>
                  <a:pt x="3312470" y="724540"/>
                </a:lnTo>
                <a:cubicBezTo>
                  <a:pt x="3312470" y="804572"/>
                  <a:pt x="3247591" y="869451"/>
                  <a:pt x="3167559" y="869451"/>
                </a:cubicBezTo>
                <a:lnTo>
                  <a:pt x="144911" y="869451"/>
                </a:lnTo>
                <a:cubicBezTo>
                  <a:pt x="64879" y="869451"/>
                  <a:pt x="0" y="804572"/>
                  <a:pt x="0" y="724540"/>
                </a:cubicBezTo>
                <a:lnTo>
                  <a:pt x="0" y="14491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213" tIns="74828" rIns="107213" bIns="74828" numCol="1" spcCol="1270" anchor="ctr" anchorCtr="0">
            <a:noAutofit/>
          </a:bodyPr>
          <a:lstStyle/>
          <a:p>
            <a:pPr marL="0" lvl="0" indent="0" algn="ctr" defTabSz="755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700" kern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비교적 안정적</a:t>
            </a:r>
            <a:r>
              <a:rPr lang="en-US" altLang="en-US" sz="1700" kern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marL="0" lvl="0" indent="0" algn="ctr" defTabSz="755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700" kern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그러나 여전히 불규칙적</a:t>
            </a:r>
          </a:p>
        </p:txBody>
      </p:sp>
      <p:sp>
        <p:nvSpPr>
          <p:cNvPr id="34" name="자유형 33"/>
          <p:cNvSpPr/>
          <p:nvPr/>
        </p:nvSpPr>
        <p:spPr>
          <a:xfrm>
            <a:off x="3635742" y="3193077"/>
            <a:ext cx="4968705" cy="869451"/>
          </a:xfrm>
          <a:custGeom>
            <a:avLst/>
            <a:gdLst>
              <a:gd name="connsiteX0" fmla="*/ 0 w 4968705"/>
              <a:gd name="connsiteY0" fmla="*/ 108681 h 869451"/>
              <a:gd name="connsiteX1" fmla="*/ 4533980 w 4968705"/>
              <a:gd name="connsiteY1" fmla="*/ 108681 h 869451"/>
              <a:gd name="connsiteX2" fmla="*/ 4533980 w 4968705"/>
              <a:gd name="connsiteY2" fmla="*/ 0 h 869451"/>
              <a:gd name="connsiteX3" fmla="*/ 4968705 w 4968705"/>
              <a:gd name="connsiteY3" fmla="*/ 434726 h 869451"/>
              <a:gd name="connsiteX4" fmla="*/ 4533980 w 4968705"/>
              <a:gd name="connsiteY4" fmla="*/ 869451 h 869451"/>
              <a:gd name="connsiteX5" fmla="*/ 4533980 w 4968705"/>
              <a:gd name="connsiteY5" fmla="*/ 760770 h 869451"/>
              <a:gd name="connsiteX6" fmla="*/ 0 w 4968705"/>
              <a:gd name="connsiteY6" fmla="*/ 760770 h 869451"/>
              <a:gd name="connsiteX7" fmla="*/ 0 w 4968705"/>
              <a:gd name="connsiteY7" fmla="*/ 108681 h 86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68705" h="869451">
                <a:moveTo>
                  <a:pt x="0" y="108681"/>
                </a:moveTo>
                <a:lnTo>
                  <a:pt x="4533980" y="108681"/>
                </a:lnTo>
                <a:lnTo>
                  <a:pt x="4533980" y="0"/>
                </a:lnTo>
                <a:lnTo>
                  <a:pt x="4968705" y="434726"/>
                </a:lnTo>
                <a:lnTo>
                  <a:pt x="4533980" y="869451"/>
                </a:lnTo>
                <a:lnTo>
                  <a:pt x="4533980" y="760770"/>
                </a:lnTo>
                <a:lnTo>
                  <a:pt x="0" y="760770"/>
                </a:lnTo>
                <a:lnTo>
                  <a:pt x="0" y="108681"/>
                </a:lnTo>
                <a:close/>
              </a:path>
            </a:pathLst>
          </a:custGeom>
          <a:solidFill>
            <a:schemeClr val="bg1">
              <a:lumMod val="85000"/>
              <a:alpha val="90000"/>
            </a:schemeClr>
          </a:solidFill>
          <a:ln w="9525">
            <a:solidFill>
              <a:schemeClr val="bg1">
                <a:lumMod val="95000"/>
                <a:alpha val="90000"/>
              </a:schemeClr>
            </a:solidFill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430" tIns="120111" rIns="337474" bIns="120111" numCol="1" spcCol="1270" anchor="ctr" anchorCtr="0">
            <a:noAutofit/>
          </a:bodyPr>
          <a:lstStyle/>
          <a:p>
            <a:pPr marL="171450" lvl="1" indent="-171450" algn="l" defTabSz="8001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ko-KR" altLang="en-US" sz="1800" kern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비콘</a:t>
            </a:r>
            <a:r>
              <a:rPr lang="ko-KR" altLang="en-US" sz="1800" kern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배치</a:t>
            </a:r>
            <a:r>
              <a:rPr lang="en-US" altLang="en-US" sz="1800" kern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800" kern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신호 송신 방식</a:t>
            </a:r>
            <a:r>
              <a:rPr lang="en-US" altLang="en-US" sz="1800" kern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800" kern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환경 개선</a:t>
            </a:r>
            <a:r>
              <a:rPr lang="en-US" altLang="en-US" sz="1800" kern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800" kern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</a:t>
            </a:r>
          </a:p>
        </p:txBody>
      </p:sp>
      <p:sp>
        <p:nvSpPr>
          <p:cNvPr id="35" name="자유형 34"/>
          <p:cNvSpPr/>
          <p:nvPr/>
        </p:nvSpPr>
        <p:spPr>
          <a:xfrm>
            <a:off x="323272" y="3193077"/>
            <a:ext cx="3312470" cy="869451"/>
          </a:xfrm>
          <a:custGeom>
            <a:avLst/>
            <a:gdLst>
              <a:gd name="connsiteX0" fmla="*/ 0 w 3312470"/>
              <a:gd name="connsiteY0" fmla="*/ 144911 h 869451"/>
              <a:gd name="connsiteX1" fmla="*/ 144911 w 3312470"/>
              <a:gd name="connsiteY1" fmla="*/ 0 h 869451"/>
              <a:gd name="connsiteX2" fmla="*/ 3167559 w 3312470"/>
              <a:gd name="connsiteY2" fmla="*/ 0 h 869451"/>
              <a:gd name="connsiteX3" fmla="*/ 3312470 w 3312470"/>
              <a:gd name="connsiteY3" fmla="*/ 144911 h 869451"/>
              <a:gd name="connsiteX4" fmla="*/ 3312470 w 3312470"/>
              <a:gd name="connsiteY4" fmla="*/ 724540 h 869451"/>
              <a:gd name="connsiteX5" fmla="*/ 3167559 w 3312470"/>
              <a:gd name="connsiteY5" fmla="*/ 869451 h 869451"/>
              <a:gd name="connsiteX6" fmla="*/ 144911 w 3312470"/>
              <a:gd name="connsiteY6" fmla="*/ 869451 h 869451"/>
              <a:gd name="connsiteX7" fmla="*/ 0 w 3312470"/>
              <a:gd name="connsiteY7" fmla="*/ 724540 h 869451"/>
              <a:gd name="connsiteX8" fmla="*/ 0 w 3312470"/>
              <a:gd name="connsiteY8" fmla="*/ 144911 h 86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12470" h="869451">
                <a:moveTo>
                  <a:pt x="0" y="144911"/>
                </a:moveTo>
                <a:cubicBezTo>
                  <a:pt x="0" y="64879"/>
                  <a:pt x="64879" y="0"/>
                  <a:pt x="144911" y="0"/>
                </a:cubicBezTo>
                <a:lnTo>
                  <a:pt x="3167559" y="0"/>
                </a:lnTo>
                <a:cubicBezTo>
                  <a:pt x="3247591" y="0"/>
                  <a:pt x="3312470" y="64879"/>
                  <a:pt x="3312470" y="144911"/>
                </a:cubicBezTo>
                <a:lnTo>
                  <a:pt x="3312470" y="724540"/>
                </a:lnTo>
                <a:cubicBezTo>
                  <a:pt x="3312470" y="804572"/>
                  <a:pt x="3247591" y="869451"/>
                  <a:pt x="3167559" y="869451"/>
                </a:cubicBezTo>
                <a:lnTo>
                  <a:pt x="144911" y="869451"/>
                </a:lnTo>
                <a:cubicBezTo>
                  <a:pt x="64879" y="869451"/>
                  <a:pt x="0" y="804572"/>
                  <a:pt x="0" y="724540"/>
                </a:cubicBezTo>
                <a:lnTo>
                  <a:pt x="0" y="14491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213" tIns="74828" rIns="107213" bIns="74828" numCol="1" spcCol="1270" anchor="ctr" anchorCtr="0">
            <a:noAutofit/>
          </a:bodyPr>
          <a:lstStyle/>
          <a:p>
            <a:pPr marL="0" lvl="0" indent="0" algn="ctr" defTabSz="755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700" kern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측정치는 안정</a:t>
            </a:r>
            <a:r>
              <a:rPr lang="en-US" altLang="en-US" sz="1700" kern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pPr marL="0" lvl="0" indent="0" algn="ctr" defTabSz="755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700" kern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관측 시마다 측정치 다름 </a:t>
            </a:r>
          </a:p>
        </p:txBody>
      </p:sp>
      <p:sp>
        <p:nvSpPr>
          <p:cNvPr id="36" name="자유형 35"/>
          <p:cNvSpPr/>
          <p:nvPr/>
        </p:nvSpPr>
        <p:spPr>
          <a:xfrm>
            <a:off x="3635742" y="4149474"/>
            <a:ext cx="4968705" cy="869451"/>
          </a:xfrm>
          <a:custGeom>
            <a:avLst/>
            <a:gdLst>
              <a:gd name="connsiteX0" fmla="*/ 0 w 4968705"/>
              <a:gd name="connsiteY0" fmla="*/ 108681 h 869451"/>
              <a:gd name="connsiteX1" fmla="*/ 4533980 w 4968705"/>
              <a:gd name="connsiteY1" fmla="*/ 108681 h 869451"/>
              <a:gd name="connsiteX2" fmla="*/ 4533980 w 4968705"/>
              <a:gd name="connsiteY2" fmla="*/ 0 h 869451"/>
              <a:gd name="connsiteX3" fmla="*/ 4968705 w 4968705"/>
              <a:gd name="connsiteY3" fmla="*/ 434726 h 869451"/>
              <a:gd name="connsiteX4" fmla="*/ 4533980 w 4968705"/>
              <a:gd name="connsiteY4" fmla="*/ 869451 h 869451"/>
              <a:gd name="connsiteX5" fmla="*/ 4533980 w 4968705"/>
              <a:gd name="connsiteY5" fmla="*/ 760770 h 869451"/>
              <a:gd name="connsiteX6" fmla="*/ 0 w 4968705"/>
              <a:gd name="connsiteY6" fmla="*/ 760770 h 869451"/>
              <a:gd name="connsiteX7" fmla="*/ 0 w 4968705"/>
              <a:gd name="connsiteY7" fmla="*/ 108681 h 86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68705" h="869451">
                <a:moveTo>
                  <a:pt x="0" y="108681"/>
                </a:moveTo>
                <a:lnTo>
                  <a:pt x="4533980" y="108681"/>
                </a:lnTo>
                <a:lnTo>
                  <a:pt x="4533980" y="0"/>
                </a:lnTo>
                <a:lnTo>
                  <a:pt x="4968705" y="434726"/>
                </a:lnTo>
                <a:lnTo>
                  <a:pt x="4533980" y="869451"/>
                </a:lnTo>
                <a:lnTo>
                  <a:pt x="4533980" y="760770"/>
                </a:lnTo>
                <a:lnTo>
                  <a:pt x="0" y="760770"/>
                </a:lnTo>
                <a:lnTo>
                  <a:pt x="0" y="108681"/>
                </a:lnTo>
                <a:close/>
              </a:path>
            </a:pathLst>
          </a:custGeom>
          <a:solidFill>
            <a:schemeClr val="bg1">
              <a:lumMod val="85000"/>
              <a:alpha val="90000"/>
            </a:schemeClr>
          </a:solidFill>
          <a:ln w="9525">
            <a:solidFill>
              <a:schemeClr val="bg1">
                <a:lumMod val="95000"/>
                <a:alpha val="90000"/>
              </a:schemeClr>
            </a:solidFill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430" tIns="120111" rIns="337474" bIns="120111" numCol="1" spcCol="1270" anchor="ctr" anchorCtr="0">
            <a:noAutofit/>
          </a:bodyPr>
          <a:lstStyle/>
          <a:p>
            <a:pPr marL="171450" lvl="1" indent="-171450" algn="l" defTabSz="8001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ko-KR" altLang="en-US" sz="1800" kern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포기하고 </a:t>
            </a:r>
            <a:r>
              <a:rPr lang="en-US" altLang="ko-KR" sz="1800" kern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Proximity</a:t>
            </a:r>
            <a:r>
              <a:rPr lang="ko-KR" altLang="en-US" sz="1800" kern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</a:t>
            </a:r>
            <a:r>
              <a:rPr lang="en-US" altLang="ko-KR" sz="1800" kern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ko-KR" altLang="en-US" sz="1800" kern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자유형 36"/>
          <p:cNvSpPr/>
          <p:nvPr/>
        </p:nvSpPr>
        <p:spPr>
          <a:xfrm>
            <a:off x="323272" y="4149474"/>
            <a:ext cx="3312470" cy="869451"/>
          </a:xfrm>
          <a:custGeom>
            <a:avLst/>
            <a:gdLst>
              <a:gd name="connsiteX0" fmla="*/ 0 w 3312470"/>
              <a:gd name="connsiteY0" fmla="*/ 144911 h 869451"/>
              <a:gd name="connsiteX1" fmla="*/ 144911 w 3312470"/>
              <a:gd name="connsiteY1" fmla="*/ 0 h 869451"/>
              <a:gd name="connsiteX2" fmla="*/ 3167559 w 3312470"/>
              <a:gd name="connsiteY2" fmla="*/ 0 h 869451"/>
              <a:gd name="connsiteX3" fmla="*/ 3312470 w 3312470"/>
              <a:gd name="connsiteY3" fmla="*/ 144911 h 869451"/>
              <a:gd name="connsiteX4" fmla="*/ 3312470 w 3312470"/>
              <a:gd name="connsiteY4" fmla="*/ 724540 h 869451"/>
              <a:gd name="connsiteX5" fmla="*/ 3167559 w 3312470"/>
              <a:gd name="connsiteY5" fmla="*/ 869451 h 869451"/>
              <a:gd name="connsiteX6" fmla="*/ 144911 w 3312470"/>
              <a:gd name="connsiteY6" fmla="*/ 869451 h 869451"/>
              <a:gd name="connsiteX7" fmla="*/ 0 w 3312470"/>
              <a:gd name="connsiteY7" fmla="*/ 724540 h 869451"/>
              <a:gd name="connsiteX8" fmla="*/ 0 w 3312470"/>
              <a:gd name="connsiteY8" fmla="*/ 144911 h 86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12470" h="869451">
                <a:moveTo>
                  <a:pt x="0" y="144911"/>
                </a:moveTo>
                <a:cubicBezTo>
                  <a:pt x="0" y="64879"/>
                  <a:pt x="64879" y="0"/>
                  <a:pt x="144911" y="0"/>
                </a:cubicBezTo>
                <a:lnTo>
                  <a:pt x="3167559" y="0"/>
                </a:lnTo>
                <a:cubicBezTo>
                  <a:pt x="3247591" y="0"/>
                  <a:pt x="3312470" y="64879"/>
                  <a:pt x="3312470" y="144911"/>
                </a:cubicBezTo>
                <a:lnTo>
                  <a:pt x="3312470" y="724540"/>
                </a:lnTo>
                <a:cubicBezTo>
                  <a:pt x="3312470" y="804572"/>
                  <a:pt x="3247591" y="869451"/>
                  <a:pt x="3167559" y="869451"/>
                </a:cubicBezTo>
                <a:lnTo>
                  <a:pt x="144911" y="869451"/>
                </a:lnTo>
                <a:cubicBezTo>
                  <a:pt x="64879" y="869451"/>
                  <a:pt x="0" y="804572"/>
                  <a:pt x="0" y="724540"/>
                </a:cubicBezTo>
                <a:lnTo>
                  <a:pt x="0" y="14491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213" tIns="74828" rIns="107213" bIns="74828" numCol="1" spcCol="1270" anchor="ctr" anchorCtr="0">
            <a:noAutofit/>
          </a:bodyPr>
          <a:lstStyle/>
          <a:p>
            <a:pPr marL="0" lvl="0" indent="0" algn="ctr" defTabSz="755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700" kern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사람 몸에 막혀 </a:t>
            </a:r>
            <a:r>
              <a:rPr lang="ko-KR" altLang="en-US" sz="1700" kern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감쇠되는</a:t>
            </a:r>
            <a:r>
              <a:rPr lang="ko-KR" altLang="en-US" sz="1700" kern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것으로 </a:t>
            </a:r>
            <a:endParaRPr lang="en-US" altLang="ko-KR" sz="1700" kern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lvl="0" indent="0" algn="ctr" defTabSz="755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700" kern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판단 </a:t>
            </a:r>
            <a:r>
              <a:rPr lang="en-US" altLang="en-US" sz="1700" kern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(10dBm </a:t>
            </a:r>
            <a:r>
              <a:rPr lang="ko-KR" altLang="en-US" sz="1700" kern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넘게 차이</a:t>
            </a:r>
            <a:r>
              <a:rPr lang="en-US" altLang="en-US" sz="1700" kern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700" kern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397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491199" y="2139702"/>
            <a:ext cx="542692" cy="2291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474302" y="2139702"/>
            <a:ext cx="934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04</a:t>
            </a:r>
            <a:endParaRPr lang="ko-KR" altLang="en-US" sz="10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2" name="직각 삼각형 11"/>
          <p:cNvSpPr/>
          <p:nvPr/>
        </p:nvSpPr>
        <p:spPr>
          <a:xfrm>
            <a:off x="4032117" y="2139702"/>
            <a:ext cx="217037" cy="229193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 rot="16200000" flipH="1">
            <a:off x="4055063" y="2141925"/>
            <a:ext cx="233638" cy="229193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286479" y="2139702"/>
            <a:ext cx="1348063" cy="2260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483768" y="2346434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향후계획</a:t>
            </a:r>
            <a:endParaRPr lang="ko-KR" altLang="en-US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158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직선 연결선 73"/>
          <p:cNvCxnSpPr/>
          <p:nvPr/>
        </p:nvCxnSpPr>
        <p:spPr>
          <a:xfrm>
            <a:off x="6334588" y="1439629"/>
            <a:ext cx="0" cy="201622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6831309" y="1439629"/>
            <a:ext cx="0" cy="201622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7320545" y="1439629"/>
            <a:ext cx="0" cy="201622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7774516" y="1439629"/>
            <a:ext cx="0" cy="201622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8304772" y="1439629"/>
            <a:ext cx="0" cy="201622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5311697" y="1439629"/>
            <a:ext cx="0" cy="201622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5785486" y="1439629"/>
            <a:ext cx="0" cy="201622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91778" y="2425586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향후 계획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53174" y="1586110"/>
            <a:ext cx="4258251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1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디자인팀</a:t>
            </a:r>
            <a:endParaRPr lang="en-US" altLang="ko-KR" sz="11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  - 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 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UI 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디자인 제작</a:t>
            </a:r>
            <a:endParaRPr lang="en-US" altLang="ko-KR" sz="11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기술팀</a:t>
            </a:r>
            <a:endParaRPr lang="en-US" altLang="ko-KR" sz="11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  - 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업데이트 데이터 전송 기능 구현</a:t>
            </a:r>
            <a:endParaRPr lang="en-US" altLang="ko-KR" sz="11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  - 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추천경로 데이터 전송 기능 구현</a:t>
            </a:r>
            <a:endParaRPr lang="en-US" altLang="ko-KR" sz="11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  - 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 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UI  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이미지 리소스 적용</a:t>
            </a:r>
            <a:endParaRPr lang="en-US" altLang="ko-KR" sz="11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9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11" name="직사각형 10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각 삼각형 11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융합프로젝트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MUSIUM MATE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/>
          <p:cNvCxnSpPr/>
          <p:nvPr/>
        </p:nvCxnSpPr>
        <p:spPr>
          <a:xfrm>
            <a:off x="2659817" y="2341027"/>
            <a:ext cx="0" cy="44484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024860" y="208146"/>
            <a:ext cx="32358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                                         04.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향후 계획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4" name="OTLSHAPE_T_476a29ce61184c51baa621877d79b974_Shape"/>
          <p:cNvSpPr/>
          <p:nvPr>
            <p:custDataLst>
              <p:tags r:id="rId1"/>
            </p:custDataLst>
          </p:nvPr>
        </p:nvSpPr>
        <p:spPr>
          <a:xfrm>
            <a:off x="5786255" y="1914952"/>
            <a:ext cx="2538438" cy="147737"/>
          </a:xfrm>
          <a:prstGeom prst="rect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8" name="OTLSHAPE_TB_00000000000000000000000000000000_ScaleContainer"/>
          <p:cNvSpPr/>
          <p:nvPr>
            <p:custDataLst>
              <p:tags r:id="rId2"/>
            </p:custDataLst>
          </p:nvPr>
        </p:nvSpPr>
        <p:spPr>
          <a:xfrm>
            <a:off x="5248095" y="1439629"/>
            <a:ext cx="3087938" cy="227942"/>
          </a:xfrm>
          <a:prstGeom prst="rect">
            <a:avLst/>
          </a:prstGeom>
          <a:gradFill flip="none" rotWithShape="1">
            <a:gsLst>
              <a:gs pos="0">
                <a:srgbClr val="44546A"/>
              </a:gs>
              <a:gs pos="0">
                <a:srgbClr val="44546A"/>
              </a:gs>
            </a:gsLst>
            <a:lin ang="5400000" scaled="1"/>
            <a:tileRect/>
          </a:gradFill>
          <a:ln w="25400" cap="flat" cmpd="sng" algn="ctr">
            <a:noFill/>
            <a:prstDash val="solid"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37" name="OTLSHAPE_TB_00000000000000000000000000000000_Separator4"/>
          <p:cNvCxnSpPr/>
          <p:nvPr>
            <p:custDataLst>
              <p:tags r:id="rId3"/>
            </p:custDataLst>
          </p:nvPr>
        </p:nvCxnSpPr>
        <p:spPr>
          <a:xfrm flipH="1">
            <a:off x="6319809" y="1567242"/>
            <a:ext cx="1" cy="84947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TLSHAPE_TB_00000000000000000000000000000000_TimescaleInterval5"/>
          <p:cNvSpPr txBox="1"/>
          <p:nvPr>
            <p:custDataLst>
              <p:tags r:id="rId4"/>
            </p:custDataLst>
          </p:nvPr>
        </p:nvSpPr>
        <p:spPr>
          <a:xfrm>
            <a:off x="6383310" y="1535629"/>
            <a:ext cx="68987" cy="10186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altLang="ko-KR" sz="1050" spc="-26" dirty="0">
                <a:solidFill>
                  <a:schemeClr val="lt1"/>
                </a:solidFill>
                <a:latin typeface="Calibri" panose="020F0502020204030204" pitchFamily="34" charset="0"/>
              </a:rPr>
              <a:t>7</a:t>
            </a:r>
            <a:r>
              <a:rPr lang="ko-KR" altLang="en-US" sz="1050" spc="-22" dirty="0">
                <a:solidFill>
                  <a:schemeClr val="lt1"/>
                </a:solidFill>
                <a:latin typeface="Calibri" panose="020F0502020204030204" pitchFamily="34" charset="0"/>
              </a:rPr>
              <a:t> 주</a:t>
            </a:r>
            <a:endParaRPr lang="ko-KR" altLang="en-US" sz="1050" spc="-26" dirty="0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cxnSp>
        <p:nvCxnSpPr>
          <p:cNvPr id="39" name="OTLSHAPE_TB_00000000000000000000000000000000_Separator5"/>
          <p:cNvCxnSpPr/>
          <p:nvPr>
            <p:custDataLst>
              <p:tags r:id="rId5"/>
            </p:custDataLst>
          </p:nvPr>
        </p:nvCxnSpPr>
        <p:spPr>
          <a:xfrm flipH="1">
            <a:off x="7327921" y="1553473"/>
            <a:ext cx="1" cy="84947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TLSHAPE_TB_00000000000000000000000000000000_TimescaleInterval6"/>
          <p:cNvSpPr txBox="1"/>
          <p:nvPr>
            <p:custDataLst>
              <p:tags r:id="rId6"/>
            </p:custDataLst>
          </p:nvPr>
        </p:nvSpPr>
        <p:spPr>
          <a:xfrm>
            <a:off x="7391424" y="1535629"/>
            <a:ext cx="137974" cy="10186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altLang="ko-KR" sz="1050" spc="-26" dirty="0">
                <a:solidFill>
                  <a:schemeClr val="lt1"/>
                </a:solidFill>
                <a:latin typeface="Calibri" panose="020F0502020204030204" pitchFamily="34" charset="0"/>
              </a:rPr>
              <a:t>9</a:t>
            </a:r>
            <a:r>
              <a:rPr lang="ko-KR" altLang="en-US" sz="1050" spc="-26" dirty="0">
                <a:solidFill>
                  <a:schemeClr val="lt1"/>
                </a:solidFill>
                <a:latin typeface="Calibri" panose="020F0502020204030204" pitchFamily="34" charset="0"/>
              </a:rPr>
              <a:t>주</a:t>
            </a:r>
          </a:p>
        </p:txBody>
      </p:sp>
      <p:sp>
        <p:nvSpPr>
          <p:cNvPr id="44" name="OTLSHAPE_TB_00000000000000000000000000000000_LeftEndCaps"/>
          <p:cNvSpPr txBox="1"/>
          <p:nvPr>
            <p:custDataLst>
              <p:tags r:id="rId7"/>
            </p:custDataLst>
          </p:nvPr>
        </p:nvSpPr>
        <p:spPr>
          <a:xfrm>
            <a:off x="8358214" y="1428742"/>
            <a:ext cx="633882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altLang="ko-KR" b="1" spc="-38" dirty="0">
                <a:solidFill>
                  <a:schemeClr val="accent2"/>
                </a:solidFill>
                <a:latin typeface="Calibri" panose="020F0502020204030204" pitchFamily="34" charset="0"/>
              </a:rPr>
              <a:t>5</a:t>
            </a:r>
            <a:r>
              <a:rPr lang="ko-KR" altLang="en-US" b="1" spc="-38" dirty="0">
                <a:solidFill>
                  <a:schemeClr val="accent2"/>
                </a:solidFill>
                <a:latin typeface="Calibri" panose="020F0502020204030204" pitchFamily="34" charset="0"/>
              </a:rPr>
              <a:t>월 말</a:t>
            </a:r>
          </a:p>
        </p:txBody>
      </p:sp>
      <p:sp>
        <p:nvSpPr>
          <p:cNvPr id="50" name="OTLSHAPE_TB_00000000000000000000000000000000_TimescaleInterval3"/>
          <p:cNvSpPr txBox="1"/>
          <p:nvPr>
            <p:custDataLst>
              <p:tags r:id="rId8"/>
            </p:custDataLst>
          </p:nvPr>
        </p:nvSpPr>
        <p:spPr>
          <a:xfrm>
            <a:off x="5834646" y="1524470"/>
            <a:ext cx="68987" cy="10186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altLang="ko-KR" sz="1050" spc="-26" dirty="0">
                <a:solidFill>
                  <a:schemeClr val="lt1"/>
                </a:solidFill>
                <a:latin typeface="Calibri" panose="020F0502020204030204" pitchFamily="34" charset="0"/>
              </a:rPr>
              <a:t>6</a:t>
            </a:r>
            <a:r>
              <a:rPr lang="ko-KR" altLang="en-US" sz="1050" spc="-22" dirty="0">
                <a:solidFill>
                  <a:schemeClr val="lt1"/>
                </a:solidFill>
                <a:latin typeface="Calibri" panose="020F0502020204030204" pitchFamily="34" charset="0"/>
              </a:rPr>
              <a:t> 주</a:t>
            </a:r>
            <a:endParaRPr lang="ko-KR" altLang="en-US" sz="1050" spc="-26" dirty="0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cxnSp>
        <p:nvCxnSpPr>
          <p:cNvPr id="51" name="OTLSHAPE_TB_00000000000000000000000000000000_Separator4"/>
          <p:cNvCxnSpPr/>
          <p:nvPr>
            <p:custDataLst>
              <p:tags r:id="rId9"/>
            </p:custDataLst>
          </p:nvPr>
        </p:nvCxnSpPr>
        <p:spPr>
          <a:xfrm flipH="1">
            <a:off x="6823865" y="1553473"/>
            <a:ext cx="1" cy="84947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TLSHAPE_TB_00000000000000000000000000000000_TimescaleInterval5"/>
          <p:cNvSpPr txBox="1"/>
          <p:nvPr>
            <p:custDataLst>
              <p:tags r:id="rId10"/>
            </p:custDataLst>
          </p:nvPr>
        </p:nvSpPr>
        <p:spPr>
          <a:xfrm>
            <a:off x="6887366" y="1535629"/>
            <a:ext cx="68987" cy="10186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altLang="ko-KR" sz="1050" spc="-26" dirty="0">
                <a:solidFill>
                  <a:schemeClr val="lt1"/>
                </a:solidFill>
                <a:latin typeface="Calibri" panose="020F0502020204030204" pitchFamily="34" charset="0"/>
              </a:rPr>
              <a:t>8</a:t>
            </a:r>
            <a:r>
              <a:rPr lang="ko-KR" altLang="en-US" sz="1050" spc="-22" dirty="0">
                <a:solidFill>
                  <a:schemeClr val="lt1"/>
                </a:solidFill>
                <a:latin typeface="Calibri" panose="020F0502020204030204" pitchFamily="34" charset="0"/>
              </a:rPr>
              <a:t> 주</a:t>
            </a:r>
            <a:endParaRPr lang="ko-KR" altLang="en-US" sz="1050" spc="-26" dirty="0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cxnSp>
        <p:nvCxnSpPr>
          <p:cNvPr id="53" name="OTLSHAPE_TB_00000000000000000000000000000000_Separator5"/>
          <p:cNvCxnSpPr/>
          <p:nvPr>
            <p:custDataLst>
              <p:tags r:id="rId11"/>
            </p:custDataLst>
          </p:nvPr>
        </p:nvCxnSpPr>
        <p:spPr>
          <a:xfrm flipH="1">
            <a:off x="7774516" y="1553473"/>
            <a:ext cx="1" cy="84947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TLSHAPE_TB_00000000000000000000000000000000_TimescaleInterval6"/>
          <p:cNvSpPr txBox="1"/>
          <p:nvPr>
            <p:custDataLst>
              <p:tags r:id="rId12"/>
            </p:custDataLst>
          </p:nvPr>
        </p:nvSpPr>
        <p:spPr>
          <a:xfrm>
            <a:off x="7838019" y="1535629"/>
            <a:ext cx="137974" cy="10186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altLang="ko-KR" sz="1050" spc="-26" dirty="0">
                <a:solidFill>
                  <a:schemeClr val="lt1"/>
                </a:solidFill>
                <a:latin typeface="Calibri" panose="020F0502020204030204" pitchFamily="34" charset="0"/>
              </a:rPr>
              <a:t>10</a:t>
            </a:r>
            <a:r>
              <a:rPr lang="ko-KR" altLang="en-US" sz="1050" spc="-26" dirty="0">
                <a:solidFill>
                  <a:schemeClr val="lt1"/>
                </a:solidFill>
                <a:latin typeface="Calibri" panose="020F0502020204030204" pitchFamily="34" charset="0"/>
              </a:rPr>
              <a:t>주</a:t>
            </a:r>
          </a:p>
        </p:txBody>
      </p:sp>
      <p:grpSp>
        <p:nvGrpSpPr>
          <p:cNvPr id="3" name="그룹 55"/>
          <p:cNvGrpSpPr/>
          <p:nvPr/>
        </p:nvGrpSpPr>
        <p:grpSpPr>
          <a:xfrm>
            <a:off x="5337773" y="1454023"/>
            <a:ext cx="405348" cy="194528"/>
            <a:chOff x="5527567" y="1614210"/>
            <a:chExt cx="1485900" cy="355303"/>
          </a:xfrm>
        </p:grpSpPr>
        <p:sp>
          <p:nvSpPr>
            <p:cNvPr id="57" name="OTLSHAPE_T_de02eea5d67d43eeaf69c8adf5fdb713_Shape"/>
            <p:cNvSpPr/>
            <p:nvPr>
              <p:custDataLst>
                <p:tags r:id="rId18"/>
              </p:custDataLst>
            </p:nvPr>
          </p:nvSpPr>
          <p:spPr>
            <a:xfrm>
              <a:off x="5527567" y="1614210"/>
              <a:ext cx="1485900" cy="355303"/>
            </a:xfrm>
            <a:prstGeom prst="roundRect">
              <a:avLst/>
            </a:prstGeom>
            <a:solidFill>
              <a:schemeClr val="accent5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8" name="OTLSHAPE_T_de02eea5d67d43eeaf69c8adf5fdb713_Title"/>
            <p:cNvSpPr txBox="1"/>
            <p:nvPr>
              <p:custDataLst>
                <p:tags r:id="rId19"/>
              </p:custDataLst>
            </p:nvPr>
          </p:nvSpPr>
          <p:spPr>
            <a:xfrm>
              <a:off x="5599819" y="1658404"/>
              <a:ext cx="1358900" cy="28107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1000" b="1" spc="-6">
                  <a:solidFill>
                    <a:schemeClr val="dk1"/>
                  </a:solidFill>
                  <a:latin typeface="Calibri" panose="020F0502020204030204" pitchFamily="34" charset="0"/>
                </a:rPr>
                <a:t>현재</a:t>
              </a:r>
              <a:endParaRPr lang="ko-KR" altLang="en-US" sz="1000" b="1" spc="-6" dirty="0">
                <a:solidFill>
                  <a:schemeClr val="dk1"/>
                </a:solidFill>
                <a:latin typeface="Calibri" panose="020F0502020204030204" pitchFamily="34" charset="0"/>
              </a:endParaRPr>
            </a:p>
          </p:txBody>
        </p:sp>
      </p:grpSp>
      <p:cxnSp>
        <p:nvCxnSpPr>
          <p:cNvPr id="59" name="OTLSHAPE_TB_00000000000000000000000000000000_Separator2"/>
          <p:cNvCxnSpPr/>
          <p:nvPr>
            <p:custDataLst>
              <p:tags r:id="rId13"/>
            </p:custDataLst>
          </p:nvPr>
        </p:nvCxnSpPr>
        <p:spPr>
          <a:xfrm flipH="1">
            <a:off x="5786257" y="1544134"/>
            <a:ext cx="1" cy="84947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TLSHAPE_T_8d69e999e3cd426fb1e09b1c553e9f26_Shape"/>
          <p:cNvSpPr/>
          <p:nvPr>
            <p:custDataLst>
              <p:tags r:id="rId14"/>
            </p:custDataLst>
          </p:nvPr>
        </p:nvSpPr>
        <p:spPr>
          <a:xfrm>
            <a:off x="5311697" y="2441143"/>
            <a:ext cx="1008112" cy="147820"/>
          </a:xfrm>
          <a:prstGeom prst="rect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5" name="OTLSHAPE_T_f1f9876abc2941dea13571208c36a916_Shape"/>
          <p:cNvSpPr/>
          <p:nvPr>
            <p:custDataLst>
              <p:tags r:id="rId15"/>
            </p:custDataLst>
          </p:nvPr>
        </p:nvSpPr>
        <p:spPr>
          <a:xfrm>
            <a:off x="5790569" y="2690749"/>
            <a:ext cx="1033296" cy="134947"/>
          </a:xfrm>
          <a:prstGeom prst="rect">
            <a:avLst/>
          </a:prstGeom>
          <a:solidFill>
            <a:schemeClr val="accent5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6" name="OTLSHAPE_T_11c2c1d8acb942949ec53edd907b98a4_Shape"/>
          <p:cNvSpPr/>
          <p:nvPr>
            <p:custDataLst>
              <p:tags r:id="rId16"/>
            </p:custDataLst>
          </p:nvPr>
        </p:nvSpPr>
        <p:spPr>
          <a:xfrm>
            <a:off x="5786256" y="2936881"/>
            <a:ext cx="1988260" cy="134947"/>
          </a:xfrm>
          <a:prstGeom prst="rect">
            <a:avLst/>
          </a:prstGeom>
          <a:solidFill>
            <a:schemeClr val="accent6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cxnSp>
        <p:nvCxnSpPr>
          <p:cNvPr id="80" name="OTLSHAPE_T_e7286dcac39641718362ed16bcba7eff_HorizontalConnector1"/>
          <p:cNvCxnSpPr/>
          <p:nvPr>
            <p:custDataLst>
              <p:tags r:id="rId17"/>
            </p:custDataLst>
          </p:nvPr>
        </p:nvCxnSpPr>
        <p:spPr>
          <a:xfrm>
            <a:off x="5248095" y="2231717"/>
            <a:ext cx="3110119" cy="0"/>
          </a:xfrm>
          <a:prstGeom prst="line">
            <a:avLst/>
          </a:prstGeom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76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00430" y="1857370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01 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개요</a:t>
            </a:r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/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과제 목표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500430" y="2289418"/>
            <a:ext cx="17524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</a:t>
            </a:r>
            <a:r>
              <a:rPr lang="ko-KR" altLang="en-US" sz="12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디자인팀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진행 상황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500430" y="2721466"/>
            <a:ext cx="15985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 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기술팀 진행 상황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480313" y="1419622"/>
            <a:ext cx="542692" cy="2291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463416" y="1419622"/>
            <a:ext cx="934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INDEX</a:t>
            </a:r>
            <a:endParaRPr lang="ko-KR" altLang="en-US" sz="10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>
            <a:off x="4021231" y="1419622"/>
            <a:ext cx="217037" cy="229193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 rot="16200000" flipH="1">
            <a:off x="4044177" y="1421845"/>
            <a:ext cx="233638" cy="229193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275593" y="1419622"/>
            <a:ext cx="1348063" cy="2260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496643" y="3640984"/>
            <a:ext cx="2138468" cy="343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500430" y="3143254"/>
            <a:ext cx="1085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04 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향후 계획</a:t>
            </a:r>
          </a:p>
        </p:txBody>
      </p:sp>
    </p:spTree>
    <p:extLst>
      <p:ext uri="{BB962C8B-B14F-4D97-AF65-F5344CB8AC3E}">
        <p14:creationId xmlns:p14="http://schemas.microsoft.com/office/powerpoint/2010/main" val="323470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491199" y="2139702"/>
            <a:ext cx="542692" cy="2291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474302" y="2139702"/>
            <a:ext cx="934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THE</a:t>
            </a:r>
            <a:endParaRPr lang="ko-KR" altLang="en-US" sz="10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6" name="직각 삼각형 15"/>
          <p:cNvSpPr/>
          <p:nvPr/>
        </p:nvSpPr>
        <p:spPr>
          <a:xfrm>
            <a:off x="4032117" y="2139702"/>
            <a:ext cx="217037" cy="229193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/>
          <p:cNvSpPr/>
          <p:nvPr/>
        </p:nvSpPr>
        <p:spPr>
          <a:xfrm rot="16200000" flipH="1">
            <a:off x="4055063" y="2141925"/>
            <a:ext cx="233638" cy="229193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286479" y="2139702"/>
            <a:ext cx="1348063" cy="2260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507529" y="2818838"/>
            <a:ext cx="2138468" cy="343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555776" y="2427734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6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감사합니다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17653" y="2147396"/>
            <a:ext cx="934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50" pitchFamily="18" charset="-127"/>
                <a:ea typeface="-윤고딕350" pitchFamily="18" charset="-127"/>
              </a:rPr>
              <a:t>END</a:t>
            </a:r>
            <a:endParaRPr lang="ko-KR" altLang="en-US" sz="10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182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23118" y="2346434"/>
            <a:ext cx="410445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개요</a:t>
            </a:r>
            <a:r>
              <a:rPr lang="en-US" altLang="ko-KR" sz="17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/</a:t>
            </a:r>
            <a:r>
              <a:rPr lang="ko-KR" altLang="en-US" sz="17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과제목표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573846" y="2192138"/>
            <a:ext cx="307916" cy="154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/>
          <p:cNvSpPr/>
          <p:nvPr/>
        </p:nvSpPr>
        <p:spPr>
          <a:xfrm>
            <a:off x="3881344" y="2192138"/>
            <a:ext cx="154800" cy="1548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3916436" y="2192425"/>
            <a:ext cx="154800" cy="1548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067507" y="2192137"/>
            <a:ext cx="1504625" cy="1652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572217" y="2162227"/>
            <a:ext cx="934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01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437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융합프로젝트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MUSIUM MATE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949915" y="204364"/>
            <a:ext cx="24466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              01.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개요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/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과제목표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14414" y="2357436"/>
            <a:ext cx="1344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전시장의 규모 大</a:t>
            </a:r>
          </a:p>
        </p:txBody>
      </p:sp>
      <p:pic>
        <p:nvPicPr>
          <p:cNvPr id="3074" name="Picture 2" descr="D:\HYU\4학년 1학기\여론과 미디어\noun_20477_cc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02"/>
          <a:stretch/>
        </p:blipFill>
        <p:spPr bwMode="auto">
          <a:xfrm>
            <a:off x="5500694" y="1214428"/>
            <a:ext cx="1988953" cy="171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500298" y="2357436"/>
            <a:ext cx="1571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관람객의 효과적인 전시물 관람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x</a:t>
            </a:r>
            <a:endParaRPr lang="ko-KR" altLang="en-US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pic>
        <p:nvPicPr>
          <p:cNvPr id="18" name="그림 17" descr="1461233368_arrow-righ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686" y="2214560"/>
            <a:ext cx="714380" cy="71438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643570" y="3071816"/>
            <a:ext cx="1928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관람객의 자유로움 보장</a:t>
            </a:r>
            <a:endParaRPr lang="en-US" altLang="ko-KR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관람효율 극대화</a:t>
            </a:r>
          </a:p>
        </p:txBody>
      </p:sp>
    </p:spTree>
    <p:extLst>
      <p:ext uri="{BB962C8B-B14F-4D97-AF65-F5344CB8AC3E}">
        <p14:creationId xmlns:p14="http://schemas.microsoft.com/office/powerpoint/2010/main" val="288122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28860" y="2357436"/>
            <a:ext cx="4104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디자인팀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진행 상황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621560" y="2214560"/>
            <a:ext cx="307916" cy="154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/>
          <p:cNvSpPr/>
          <p:nvPr/>
        </p:nvSpPr>
        <p:spPr>
          <a:xfrm>
            <a:off x="3929058" y="2214560"/>
            <a:ext cx="154800" cy="1548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4000496" y="2214560"/>
            <a:ext cx="154800" cy="1548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143372" y="2214560"/>
            <a:ext cx="1214446" cy="1428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619931" y="2184648"/>
            <a:ext cx="6029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02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437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융합 프로젝트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MUSIUM MATE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6384563" y="208146"/>
            <a:ext cx="26912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디자인팀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진행 상황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428992" y="1000114"/>
            <a:ext cx="2714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안드로이드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UX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디자인</a:t>
            </a:r>
          </a:p>
        </p:txBody>
      </p:sp>
      <p:pic>
        <p:nvPicPr>
          <p:cNvPr id="23" name="그림 22" descr="2016-04-22 09;52;3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40" y="1500181"/>
            <a:ext cx="3214710" cy="307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85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융합 프로젝트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MUSIUM MATE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6384563" y="208146"/>
            <a:ext cx="26912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디자인팀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진행 상황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428992" y="1000114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UX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디자인</a:t>
            </a:r>
          </a:p>
        </p:txBody>
      </p:sp>
      <p:pic>
        <p:nvPicPr>
          <p:cNvPr id="16" name="그림 15" descr="KakaoTalk_20160421_17492490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10" y="1000114"/>
            <a:ext cx="2518176" cy="3357568"/>
          </a:xfrm>
          <a:prstGeom prst="rect">
            <a:avLst/>
          </a:prstGeom>
        </p:spPr>
      </p:pic>
      <p:pic>
        <p:nvPicPr>
          <p:cNvPr id="18" name="그림 17" descr="KakaoTalk_20160421_174925428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446" y="1000114"/>
            <a:ext cx="2589614" cy="345281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142976" y="4500576"/>
            <a:ext cx="1714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메인목록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-</a:t>
            </a:r>
            <a:r>
              <a:rPr lang="ko-KR" altLang="en-US" sz="12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텍스쳐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버튼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57950" y="4500576"/>
            <a:ext cx="1571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작품 데이터 관리</a:t>
            </a:r>
          </a:p>
        </p:txBody>
      </p:sp>
      <p:pic>
        <p:nvPicPr>
          <p:cNvPr id="21" name="그림 20" descr="2016-04-22 09;46;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736" y="2357436"/>
            <a:ext cx="3663373" cy="133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85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융합 프로젝트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MUSIUM MATE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6384563" y="208146"/>
            <a:ext cx="26912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디자인팀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진행 상황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6" name="그림 25" descr="Default-0-Homepage-5054562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00" y="1071552"/>
            <a:ext cx="1968763" cy="3429024"/>
          </a:xfrm>
          <a:prstGeom prst="rect">
            <a:avLst/>
          </a:prstGeom>
        </p:spPr>
      </p:pic>
      <p:pic>
        <p:nvPicPr>
          <p:cNvPr id="29" name="그림 28" descr="검색창_메인화면_바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074" y="1000115"/>
            <a:ext cx="2071702" cy="350046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214678" y="1000114"/>
            <a:ext cx="257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안드로이드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UI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디자인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14414" y="4643452"/>
            <a:ext cx="1571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설정 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on/off 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화면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00826" y="4643452"/>
            <a:ext cx="1571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우측 바</a:t>
            </a:r>
          </a:p>
        </p:txBody>
      </p:sp>
      <p:pic>
        <p:nvPicPr>
          <p:cNvPr id="20" name="그림 19" descr="로딩화면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306" y="1500180"/>
            <a:ext cx="1714512" cy="304825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643306" y="4643452"/>
            <a:ext cx="1857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로딩화면</a:t>
            </a:r>
          </a:p>
        </p:txBody>
      </p:sp>
      <p:pic>
        <p:nvPicPr>
          <p:cNvPr id="18" name="그림 17" descr="(추천코스_목록)_진행중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5918" y="1428742"/>
            <a:ext cx="1647333" cy="278608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357290" y="3857634"/>
            <a:ext cx="1857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추천코스 목록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(</a:t>
            </a:r>
            <a:r>
              <a:rPr lang="ko-KR" altLang="en-US" sz="12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진행중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)</a:t>
            </a:r>
            <a:endParaRPr lang="ko-KR" altLang="en-US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885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융합 프로젝트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MUSIUM MATE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6384563" y="208146"/>
            <a:ext cx="26912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디자인팀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진행 상황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8" name="그림 27" descr="관리자 아이콘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43240" y="1357304"/>
            <a:ext cx="2714644" cy="27146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428992" y="1000114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UI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디자인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786182" y="4429138"/>
            <a:ext cx="1571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관리자 로고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00826" y="4500576"/>
            <a:ext cx="1857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로그인 화면</a:t>
            </a:r>
          </a:p>
        </p:txBody>
      </p:sp>
      <p:pic>
        <p:nvPicPr>
          <p:cNvPr id="20" name="그림 19" descr="KakaoTalk_20160422_19170102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951" y="642924"/>
            <a:ext cx="2089290" cy="3714758"/>
          </a:xfrm>
          <a:prstGeom prst="rect">
            <a:avLst/>
          </a:prstGeom>
        </p:spPr>
      </p:pic>
      <p:pic>
        <p:nvPicPr>
          <p:cNvPr id="21" name="그림 20" descr="KakaoTalk_20160422_19170652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11" y="642924"/>
            <a:ext cx="2089280" cy="371474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85786" y="4500576"/>
            <a:ext cx="1857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메인목록</a:t>
            </a:r>
            <a:endParaRPr lang="ko-KR" altLang="en-US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885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2717</TotalTime>
  <Words>498</Words>
  <Application>Microsoft Office PowerPoint</Application>
  <PresentationFormat>화면 슬라이드 쇼(16:9)</PresentationFormat>
  <Paragraphs>159</Paragraphs>
  <Slides>20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1" baseType="lpstr">
      <vt:lpstr>나눔바른고딕 Light</vt:lpstr>
      <vt:lpstr>나눔바른고딕</vt:lpstr>
      <vt:lpstr>Calibri</vt:lpstr>
      <vt:lpstr>-윤고딕340</vt:lpstr>
      <vt:lpstr>Wingdings</vt:lpstr>
      <vt:lpstr>나눔고딕 ExtraBold</vt:lpstr>
      <vt:lpstr>-윤고딕330</vt:lpstr>
      <vt:lpstr>맑은 고딕</vt:lpstr>
      <vt:lpstr>-윤고딕350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손규호</cp:lastModifiedBy>
  <cp:revision>236</cp:revision>
  <dcterms:created xsi:type="dcterms:W3CDTF">2014-11-28T13:21:41Z</dcterms:created>
  <dcterms:modified xsi:type="dcterms:W3CDTF">2016-04-26T06:39:32Z</dcterms:modified>
</cp:coreProperties>
</file>